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38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  <p:sldMasterId id="2147483663" r:id="rId5"/>
    <p:sldMasterId id="2147483668" r:id="rId6"/>
  </p:sldMasterIdLst>
  <p:notesMasterIdLst>
    <p:notesMasterId r:id="rId54"/>
  </p:notesMasterIdLst>
  <p:sldIdLst>
    <p:sldId id="256" r:id="rId7"/>
    <p:sldId id="259" r:id="rId8"/>
    <p:sldId id="260" r:id="rId9"/>
    <p:sldId id="274" r:id="rId10"/>
    <p:sldId id="303" r:id="rId11"/>
    <p:sldId id="261" r:id="rId12"/>
    <p:sldId id="314" r:id="rId13"/>
    <p:sldId id="296" r:id="rId14"/>
    <p:sldId id="258" r:id="rId15"/>
    <p:sldId id="277" r:id="rId16"/>
    <p:sldId id="257" r:id="rId17"/>
    <p:sldId id="268" r:id="rId18"/>
    <p:sldId id="320" r:id="rId19"/>
    <p:sldId id="276" r:id="rId20"/>
    <p:sldId id="263" r:id="rId21"/>
    <p:sldId id="313" r:id="rId22"/>
    <p:sldId id="270" r:id="rId23"/>
    <p:sldId id="316" r:id="rId24"/>
    <p:sldId id="312" r:id="rId25"/>
    <p:sldId id="278" r:id="rId26"/>
    <p:sldId id="287" r:id="rId27"/>
    <p:sldId id="301" r:id="rId28"/>
    <p:sldId id="300" r:id="rId29"/>
    <p:sldId id="317" r:id="rId30"/>
    <p:sldId id="285" r:id="rId31"/>
    <p:sldId id="288" r:id="rId32"/>
    <p:sldId id="283" r:id="rId33"/>
    <p:sldId id="302" r:id="rId34"/>
    <p:sldId id="311" r:id="rId35"/>
    <p:sldId id="328" r:id="rId36"/>
    <p:sldId id="318" r:id="rId37"/>
    <p:sldId id="304" r:id="rId38"/>
    <p:sldId id="321" r:id="rId39"/>
    <p:sldId id="307" r:id="rId40"/>
    <p:sldId id="286" r:id="rId41"/>
    <p:sldId id="336" r:id="rId42"/>
    <p:sldId id="331" r:id="rId43"/>
    <p:sldId id="306" r:id="rId44"/>
    <p:sldId id="327" r:id="rId45"/>
    <p:sldId id="332" r:id="rId46"/>
    <p:sldId id="335" r:id="rId47"/>
    <p:sldId id="334" r:id="rId48"/>
    <p:sldId id="282" r:id="rId49"/>
    <p:sldId id="308" r:id="rId50"/>
    <p:sldId id="272" r:id="rId51"/>
    <p:sldId id="326" r:id="rId52"/>
    <p:sldId id="330" r:id="rId5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eung, Alexander" initials="CA" lastIdx="3" clrIdx="0">
    <p:extLst>
      <p:ext uri="{19B8F6BF-5375-455C-9EA6-DF929625EA0E}">
        <p15:presenceInfo xmlns:p15="http://schemas.microsoft.com/office/powerpoint/2012/main" userId="S::acheung39@gatech.edu::98fc6957-841d-41ad-9c3e-0cd819245575" providerId="AD"/>
      </p:ext>
    </p:extLst>
  </p:cmAuthor>
  <p:cmAuthor id="2" name="Gutieruiz, Cuauhtemoc J" initials="GCJ" lastIdx="6" clrIdx="1">
    <p:extLst>
      <p:ext uri="{19B8F6BF-5375-455C-9EA6-DF929625EA0E}">
        <p15:presenceInfo xmlns:p15="http://schemas.microsoft.com/office/powerpoint/2012/main" userId="Gutieruiz, Cuauhtemoc J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2D55"/>
    <a:srgbClr val="FFFF00"/>
    <a:srgbClr val="0432F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111D09-941C-4755-8DC2-6C3871131484}" v="4" dt="2021-02-26T21:50:12.280"/>
    <p1510:client id="{051CB7F0-0374-084F-A8D5-C883004101CF}" v="3828" dt="2021-03-04T13:18:49.249"/>
    <p1510:client id="{1C22F141-EDFE-4544-8DFF-CD48805402B0}" v="359" vWet="361" dt="2021-02-27T09:12:31.982"/>
    <p1510:client id="{4776262A-BD54-4F8A-B5C2-76360027169B}" v="2" dt="2021-02-27T05:19:43.467"/>
    <p1510:client id="{4A1A7FAB-3244-427E-8E9D-F1F6B3A5F2CA}" v="12" dt="2021-02-26T22:29:34.781"/>
    <p1510:client id="{5D64A59A-D03E-753F-EA4E-751D76877C5E}" v="5" dt="2021-02-27T15:30:22.185"/>
    <p1510:client id="{66CABE4D-4A32-419C-BA91-FA60E9456550}" v="4073" dt="2021-02-27T09:30:17.352"/>
    <p1510:client id="{6B317E42-4CF8-482C-9CCF-70A1E4867F30}" v="64" dt="2021-02-27T07:46:43.971"/>
    <p1510:client id="{7223AF9F-5094-0000-A0EC-65163849C63F}" v="68" dt="2021-02-26T20:38:05.753"/>
    <p1510:client id="{80607FFD-18CD-4AFF-8DE4-362D0211D863}" v="5313" dt="2021-02-27T06:39:01.203"/>
    <p1510:client id="{86B6250A-68D1-4900-8F83-CAF5616EB411}" v="28" dt="2021-02-27T06:04:22.532"/>
    <p1510:client id="{AB16F3FB-3992-44CB-877B-E448670FFE24}" v="57" dt="2021-02-27T05:58:03.175"/>
    <p1510:client id="{AE86FAD5-CFD7-8940-92C2-E6303F5D8B5C}" v="831" dt="2021-02-27T15:21:33.044"/>
    <p1510:client id="{CEB1F778-BFDF-40B7-962F-0A8C03A328E0}" v="30" dt="2021-02-27T07:42:31.886"/>
    <p1510:client id="{D341FB05-4CE1-4249-B9B2-E3311024DE8F}" v="8" dt="2021-02-27T06:02:43.351"/>
    <p1510:client id="{D789B041-3AA6-4A7A-A331-DD21B04E024A}" v="10" dt="2021-02-26T23:00:59.660"/>
    <p1510:client id="{DC8CF9E0-8025-01F0-FB1A-A9C60C9DF39F}" v="2" dt="2021-02-27T15:19:28.412"/>
    <p1510:client id="{DE4FAF9F-5080-0000-799A-1FC3D3D373AE}" v="3" dt="2021-02-27T09:31:50.825"/>
    <p1510:client id="{F51AAF9F-60FD-0000-A004-0775E72AAD5D}" v="365" dt="2021-02-26T20:30:37.37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72"/>
  </p:normalViewPr>
  <p:slideViewPr>
    <p:cSldViewPr snapToGrid="0" snapToObjects="1" showGuides="1">
      <p:cViewPr varScale="1">
        <p:scale>
          <a:sx n="129" d="100"/>
          <a:sy n="129" d="100"/>
        </p:scale>
        <p:origin x="38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50" Type="http://schemas.openxmlformats.org/officeDocument/2006/relationships/slide" Target="slides/slide44.xml"/><Relationship Id="rId55" Type="http://schemas.openxmlformats.org/officeDocument/2006/relationships/commentAuthors" Target="commentAuthors.xml"/><Relationship Id="rId7" Type="http://schemas.openxmlformats.org/officeDocument/2006/relationships/slide" Target="slides/slide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slide" Target="slides/slide47.xml"/><Relationship Id="rId58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9" Type="http://schemas.openxmlformats.org/officeDocument/2006/relationships/slide" Target="slides/slide13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presProps" Target="presProps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tableStyles" Target="tableStyles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viewProps" Target="viewProps.xml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Relationship Id="rId60" Type="http://schemas.microsoft.com/office/2015/10/relationships/revisionInfo" Target="revisionInfo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https://gtvault.sharepoint.com/sites/ASE6003Team3/Shared%20Documents/General/Group%20Project/Models/Spreadsheets/tract%20data%20(geo%20and%20pop).xlsx" TargetMode="Externa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https://gtvault.sharepoint.com/sites/ASE6003Team3/Shared%20Documents/General/Group%20Project/Models/Spreadsheets/tract%20data%20(geo%20and%20pop)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https://gtvault.sharepoint.com/sites/ASE6003Team3/Shared%20Documents/General/Group%20Project/Models/Spreadsheets/tract%20data%20(geo%20and%20pop)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cap="none" spc="2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Order Distrubution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cap="none" spc="20" baseline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Sheet1!$C$14</c:f>
              <c:strCache>
                <c:ptCount val="1"/>
                <c:pt idx="0">
                  <c:v>Orders Per Hour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lumMod val="110000"/>
                    <a:satMod val="105000"/>
                    <a:tint val="67000"/>
                  </a:schemeClr>
                </a:gs>
                <a:gs pos="50000">
                  <a:schemeClr val="accent1">
                    <a:lumMod val="105000"/>
                    <a:satMod val="103000"/>
                    <a:tint val="73000"/>
                  </a:schemeClr>
                </a:gs>
                <a:gs pos="100000">
                  <a:schemeClr val="accent1">
                    <a:lumMod val="105000"/>
                    <a:satMod val="109000"/>
                    <a:tint val="81000"/>
                  </a:schemeClr>
                </a:gs>
              </a:gsLst>
              <a:lin ang="5400000" scaled="0"/>
            </a:gradFill>
            <a:ln w="9525" cap="flat" cmpd="sng" algn="ctr">
              <a:solidFill>
                <a:schemeClr val="accent1">
                  <a:shade val="95000"/>
                </a:schemeClr>
              </a:solidFill>
              <a:round/>
            </a:ln>
            <a:effectLst/>
          </c:spPr>
          <c:invertIfNegative val="0"/>
          <c:dLbls>
            <c:delete val="1"/>
          </c:dLbls>
          <c:cat>
            <c:numRef>
              <c:f>Sheet1!$B$15:$B$26</c:f>
              <c:numCache>
                <c:formatCode>h:mm\ AM/PM</c:formatCode>
                <c:ptCount val="12"/>
                <c:pt idx="0">
                  <c:v>0.33333333333333331</c:v>
                </c:pt>
                <c:pt idx="1">
                  <c:v>0.375</c:v>
                </c:pt>
                <c:pt idx="2">
                  <c:v>0.41666666666666702</c:v>
                </c:pt>
                <c:pt idx="3">
                  <c:v>0.45833333333333298</c:v>
                </c:pt>
                <c:pt idx="4">
                  <c:v>0.5</c:v>
                </c:pt>
                <c:pt idx="5">
                  <c:v>0.54166666666666696</c:v>
                </c:pt>
                <c:pt idx="6">
                  <c:v>0.58333333333333304</c:v>
                </c:pt>
                <c:pt idx="7">
                  <c:v>0.625</c:v>
                </c:pt>
                <c:pt idx="8">
                  <c:v>0.66666666666666696</c:v>
                </c:pt>
                <c:pt idx="9">
                  <c:v>0.70833333333333304</c:v>
                </c:pt>
                <c:pt idx="10">
                  <c:v>0.75</c:v>
                </c:pt>
                <c:pt idx="11">
                  <c:v>0.79166666666666696</c:v>
                </c:pt>
              </c:numCache>
            </c:numRef>
          </c:cat>
          <c:val>
            <c:numRef>
              <c:f>Sheet1!$C$15:$C$26</c:f>
              <c:numCache>
                <c:formatCode>0</c:formatCode>
                <c:ptCount val="12"/>
                <c:pt idx="0">
                  <c:v>12.476680649119736</c:v>
                </c:pt>
                <c:pt idx="1">
                  <c:v>274.48697428063417</c:v>
                </c:pt>
                <c:pt idx="2">
                  <c:v>548.97394856126834</c:v>
                </c:pt>
                <c:pt idx="3">
                  <c:v>1147.8546197190153</c:v>
                </c:pt>
                <c:pt idx="4">
                  <c:v>1871.50209736796</c:v>
                </c:pt>
                <c:pt idx="5">
                  <c:v>2383.046003981869</c:v>
                </c:pt>
                <c:pt idx="6">
                  <c:v>2383.046003981869</c:v>
                </c:pt>
                <c:pt idx="7">
                  <c:v>1871.50209736796</c:v>
                </c:pt>
                <c:pt idx="8">
                  <c:v>1147.8546197190153</c:v>
                </c:pt>
                <c:pt idx="9">
                  <c:v>548.97394856126834</c:v>
                </c:pt>
                <c:pt idx="10">
                  <c:v>274.48697428063417</c:v>
                </c:pt>
                <c:pt idx="11">
                  <c:v>12.476680649119736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874-5D43-A58B-F1A0901EB404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1033927472"/>
        <c:axId val="1035682768"/>
      </c:barChart>
      <c:catAx>
        <c:axId val="1033927472"/>
        <c:scaling>
          <c:orientation val="minMax"/>
        </c:scaling>
        <c:delete val="0"/>
        <c:axPos val="b"/>
        <c:numFmt formatCode="h:mm\ AM/PM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35682768"/>
        <c:crosses val="autoZero"/>
        <c:auto val="1"/>
        <c:lblAlgn val="ctr"/>
        <c:lblOffset val="100"/>
        <c:noMultiLvlLbl val="0"/>
      </c:catAx>
      <c:valAx>
        <c:axId val="10356827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3392747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#</a:t>
            </a:r>
            <a:r>
              <a:rPr lang="en-US" baseline="0"/>
              <a:t> of Drones vs. Adoption Rate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Sheet3!$B$1</c:f>
              <c:strCache>
                <c:ptCount val="1"/>
                <c:pt idx="0">
                  <c:v>Drones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0"/>
            <c:dispEq val="1"/>
            <c:trendlineLbl>
              <c:layout>
                <c:manualLayout>
                  <c:x val="-0.14895844269466316"/>
                  <c:y val="5.1888305628463111E-2"/>
                </c:manualLayout>
              </c:layout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9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xVal>
            <c:numRef>
              <c:f>Sheet3!$A$2:$A$11</c:f>
              <c:numCache>
                <c:formatCode>General</c:formatCode>
                <c:ptCount val="10"/>
                <c:pt idx="0">
                  <c:v>1</c:v>
                </c:pt>
                <c:pt idx="1">
                  <c:v>0.9</c:v>
                </c:pt>
                <c:pt idx="2">
                  <c:v>0.8</c:v>
                </c:pt>
                <c:pt idx="3">
                  <c:v>0.7</c:v>
                </c:pt>
                <c:pt idx="4">
                  <c:v>0.6</c:v>
                </c:pt>
                <c:pt idx="5">
                  <c:v>0.5</c:v>
                </c:pt>
                <c:pt idx="6">
                  <c:v>0.4</c:v>
                </c:pt>
                <c:pt idx="7">
                  <c:v>0.3</c:v>
                </c:pt>
                <c:pt idx="8">
                  <c:v>0.2</c:v>
                </c:pt>
                <c:pt idx="9">
                  <c:v>0.1</c:v>
                </c:pt>
              </c:numCache>
            </c:numRef>
          </c:xVal>
          <c:yVal>
            <c:numRef>
              <c:f>Sheet3!$B$2:$B$11</c:f>
              <c:numCache>
                <c:formatCode>General</c:formatCode>
                <c:ptCount val="10"/>
                <c:pt idx="0">
                  <c:v>1054</c:v>
                </c:pt>
                <c:pt idx="1">
                  <c:v>962</c:v>
                </c:pt>
                <c:pt idx="2">
                  <c:v>859</c:v>
                </c:pt>
                <c:pt idx="3">
                  <c:v>763</c:v>
                </c:pt>
                <c:pt idx="4">
                  <c:v>664</c:v>
                </c:pt>
                <c:pt idx="5">
                  <c:v>561</c:v>
                </c:pt>
                <c:pt idx="6">
                  <c:v>452</c:v>
                </c:pt>
                <c:pt idx="7">
                  <c:v>346</c:v>
                </c:pt>
                <c:pt idx="8">
                  <c:v>231</c:v>
                </c:pt>
                <c:pt idx="9">
                  <c:v>116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0FC2-4F1A-A533-7CAF32D54E3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70206424"/>
        <c:axId val="570197240"/>
      </c:scatterChart>
      <c:valAx>
        <c:axId val="570206424"/>
        <c:scaling>
          <c:orientation val="minMax"/>
          <c:max val="1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Adoption Rate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out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70197240"/>
        <c:crosses val="autoZero"/>
        <c:crossBetween val="midCat"/>
      </c:valAx>
      <c:valAx>
        <c:axId val="570197240"/>
        <c:scaling>
          <c:orientation val="minMax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Drones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out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70206424"/>
        <c:crosses val="autoZero"/>
        <c:crossBetween val="midCat"/>
      </c:valAx>
      <c:spPr>
        <a:noFill/>
        <a:ln>
          <a:solidFill>
            <a:schemeClr val="tx1">
              <a:lumMod val="25000"/>
              <a:lumOff val="75000"/>
            </a:schemeClr>
          </a:solidFill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solidFill>
        <a:schemeClr val="tx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120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On Time % vs. Drones Fleet size %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20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exp"/>
            <c:dispRSqr val="0"/>
            <c:dispEq val="1"/>
            <c:trendlineLbl>
              <c:layout>
                <c:manualLayout>
                  <c:x val="-0.34477777777777779"/>
                  <c:y val="3.355314960629921E-2"/>
                </c:manualLayout>
              </c:layout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lang="en-US" sz="1000" b="0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xVal>
            <c:numRef>
              <c:f>Sheet3!$A$18:$A$28</c:f>
              <c:numCache>
                <c:formatCode>General</c:formatCode>
                <c:ptCount val="11"/>
                <c:pt idx="0">
                  <c:v>100</c:v>
                </c:pt>
                <c:pt idx="1">
                  <c:v>95</c:v>
                </c:pt>
                <c:pt idx="2">
                  <c:v>90</c:v>
                </c:pt>
                <c:pt idx="3">
                  <c:v>85</c:v>
                </c:pt>
                <c:pt idx="4">
                  <c:v>80</c:v>
                </c:pt>
                <c:pt idx="5">
                  <c:v>75</c:v>
                </c:pt>
                <c:pt idx="6">
                  <c:v>70</c:v>
                </c:pt>
                <c:pt idx="7">
                  <c:v>65</c:v>
                </c:pt>
                <c:pt idx="8">
                  <c:v>60</c:v>
                </c:pt>
                <c:pt idx="9">
                  <c:v>55</c:v>
                </c:pt>
                <c:pt idx="10">
                  <c:v>50</c:v>
                </c:pt>
              </c:numCache>
            </c:numRef>
          </c:xVal>
          <c:yVal>
            <c:numRef>
              <c:f>Sheet3!$B$18:$B$28</c:f>
              <c:numCache>
                <c:formatCode>0%</c:formatCode>
                <c:ptCount val="11"/>
                <c:pt idx="0">
                  <c:v>1</c:v>
                </c:pt>
                <c:pt idx="1">
                  <c:v>0.95126353790613716</c:v>
                </c:pt>
                <c:pt idx="2">
                  <c:v>0.93682310469314078</c:v>
                </c:pt>
                <c:pt idx="3">
                  <c:v>0.92418772563176899</c:v>
                </c:pt>
                <c:pt idx="4">
                  <c:v>0.9169675090252708</c:v>
                </c:pt>
                <c:pt idx="5">
                  <c:v>0.89801444043321299</c:v>
                </c:pt>
                <c:pt idx="6">
                  <c:v>0.8844765342960289</c:v>
                </c:pt>
                <c:pt idx="7">
                  <c:v>0.86913357400722024</c:v>
                </c:pt>
                <c:pt idx="8">
                  <c:v>0.86191335740072206</c:v>
                </c:pt>
                <c:pt idx="9">
                  <c:v>0.86191335740072206</c:v>
                </c:pt>
                <c:pt idx="10">
                  <c:v>0.86191335740072206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AAB3-4F47-B575-06C5E81C9D8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903336320"/>
        <c:axId val="903337632"/>
      </c:scatterChart>
      <c:valAx>
        <c:axId val="903336320"/>
        <c:scaling>
          <c:orientation val="minMax"/>
          <c:max val="10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en-US"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On-Time</a:t>
                </a:r>
                <a:r>
                  <a:rPr lang="en-US" baseline="0"/>
                  <a:t> Percentage [%]</a:t>
                </a:r>
                <a:endParaRPr 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en-US" sz="10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0"/>
        <c:majorTickMark val="out"/>
        <c:minorTickMark val="out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  <a:alpha val="9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03337632"/>
        <c:crosses val="autoZero"/>
        <c:crossBetween val="midCat"/>
      </c:valAx>
      <c:valAx>
        <c:axId val="903337632"/>
        <c:scaling>
          <c:orientation val="minMax"/>
          <c:max val="1"/>
          <c:min val="0.5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en-US"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Drones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lang="en-US" sz="10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%" sourceLinked="1"/>
        <c:majorTickMark val="out"/>
        <c:minorTickMark val="out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03336320"/>
        <c:crosses val="autoZero"/>
        <c:crossBetween val="midCat"/>
      </c:valAx>
      <c:spPr>
        <a:noFill/>
        <a:ln>
          <a:solidFill>
            <a:schemeClr val="tx1">
              <a:lumMod val="25000"/>
              <a:lumOff val="75000"/>
            </a:schemeClr>
          </a:solidFill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solidFill>
        <a:schemeClr val="tx1">
          <a:lumMod val="25000"/>
          <a:lumOff val="75000"/>
        </a:schemeClr>
      </a:solidFill>
      <a:round/>
    </a:ln>
    <a:effectLst/>
  </c:spPr>
  <c:txPr>
    <a:bodyPr/>
    <a:lstStyle/>
    <a:p>
      <a:pPr algn="ctr">
        <a:defRPr lang="en-US" sz="1000" b="0" i="0" u="none" strike="noStrike" kern="1200" baseline="0">
          <a:solidFill>
            <a:schemeClr val="tx1"/>
          </a:solidFill>
          <a:latin typeface="+mn-lt"/>
          <a:ea typeface="+mn-ea"/>
          <a:cs typeface="+mn-cs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6">
  <cs:axisTitle>
    <cs:lnRef idx="0"/>
    <cs:fillRef idx="0"/>
    <cs:effectRef idx="0"/>
    <cs:fontRef idx="minor">
      <a:schemeClr val="tx1">
        <a:lumMod val="50000"/>
        <a:lumOff val="50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3D>
  <cs:dataPointLine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158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4"/>
  <cs:dataPointWirefram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1400" kern="1200" cap="none" spc="20" baseline="0"/>
  </cs:title>
  <cs:trendlin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5">
  <dgm:title val=""/>
  <dgm:desc val=""/>
  <dgm:catLst>
    <dgm:cat type="accent6" pri="11500"/>
  </dgm:catLst>
  <dgm:styleLbl name="node0">
    <dgm:fillClrLst meth="cycle"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alpha val="90000"/>
      </a:schemeClr>
      <a:schemeClr val="accent6">
        <a:alpha val="5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/>
    <dgm:txEffectClrLst/>
  </dgm:styleLbl>
  <dgm:styleLbl name="node1">
    <dgm:fillClrLst>
      <a:schemeClr val="accent6">
        <a:alpha val="9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6">
        <a:shade val="90000"/>
      </a:schemeClr>
      <a:schemeClr val="accent6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  <a:alpha val="90000"/>
      </a:schemeClr>
      <a:schemeClr val="accent6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b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sibTrans1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6">
        <a:alpha val="90000"/>
        <a:tint val="40000"/>
      </a:schemeClr>
      <a:schemeClr val="accent6">
        <a:alpha val="5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0EF0D24-DB2C-1C41-94FC-546905F9F715}" type="doc">
      <dgm:prSet loTypeId="urn:microsoft.com/office/officeart/2005/8/layout/chevron1" loCatId="" qsTypeId="urn:microsoft.com/office/officeart/2005/8/quickstyle/simple1" qsCatId="simple" csTypeId="urn:microsoft.com/office/officeart/2005/8/colors/accent6_5" csCatId="accent6" phldr="1"/>
      <dgm:spPr/>
    </dgm:pt>
    <dgm:pt modelId="{04CDE240-6190-0246-944C-9290274C325E}">
      <dgm:prSet phldrT="[Text]"/>
      <dgm:spPr/>
      <dgm:t>
        <a:bodyPr/>
        <a:lstStyle/>
        <a:p>
          <a:r>
            <a:rPr lang="en-US"/>
            <a:t>Pre-Flight</a:t>
          </a:r>
        </a:p>
      </dgm:t>
    </dgm:pt>
    <dgm:pt modelId="{80B91F88-B971-5741-B0F3-02F914A09197}" type="parTrans" cxnId="{63140EBD-ECC9-BF48-BC74-C915F7FD0651}">
      <dgm:prSet/>
      <dgm:spPr/>
      <dgm:t>
        <a:bodyPr/>
        <a:lstStyle/>
        <a:p>
          <a:endParaRPr lang="en-US"/>
        </a:p>
      </dgm:t>
    </dgm:pt>
    <dgm:pt modelId="{8CD0F801-512A-AA48-87F9-3584CD2717C1}" type="sibTrans" cxnId="{63140EBD-ECC9-BF48-BC74-C915F7FD0651}">
      <dgm:prSet/>
      <dgm:spPr/>
      <dgm:t>
        <a:bodyPr/>
        <a:lstStyle/>
        <a:p>
          <a:endParaRPr lang="en-US"/>
        </a:p>
      </dgm:t>
    </dgm:pt>
    <dgm:pt modelId="{967F88D3-9D51-7241-8774-1EBFE3BC89D6}">
      <dgm:prSet phldrT="[Text]"/>
      <dgm:spPr/>
      <dgm:t>
        <a:bodyPr/>
        <a:lstStyle/>
        <a:p>
          <a:r>
            <a:rPr lang="en-US"/>
            <a:t>Takeoff</a:t>
          </a:r>
        </a:p>
      </dgm:t>
    </dgm:pt>
    <dgm:pt modelId="{1929A522-71C5-9449-9B47-E625FCCFAFBD}" type="parTrans" cxnId="{A066CEF5-02D4-5942-8238-936D11B6185E}">
      <dgm:prSet/>
      <dgm:spPr/>
      <dgm:t>
        <a:bodyPr/>
        <a:lstStyle/>
        <a:p>
          <a:endParaRPr lang="en-US"/>
        </a:p>
      </dgm:t>
    </dgm:pt>
    <dgm:pt modelId="{28A804E0-74AC-4F44-9A11-1BAFF37DE0A0}" type="sibTrans" cxnId="{A066CEF5-02D4-5942-8238-936D11B6185E}">
      <dgm:prSet/>
      <dgm:spPr/>
      <dgm:t>
        <a:bodyPr/>
        <a:lstStyle/>
        <a:p>
          <a:endParaRPr lang="en-US"/>
        </a:p>
      </dgm:t>
    </dgm:pt>
    <dgm:pt modelId="{D6BAD56E-69CE-B046-8331-1EE588E217F3}">
      <dgm:prSet phldrT="[Text]"/>
      <dgm:spPr/>
      <dgm:t>
        <a:bodyPr/>
        <a:lstStyle/>
        <a:p>
          <a:r>
            <a:rPr lang="en-US"/>
            <a:t>Transition to Forward Flight</a:t>
          </a:r>
        </a:p>
      </dgm:t>
    </dgm:pt>
    <dgm:pt modelId="{F53D63CC-C4B9-E24E-A455-1C23EECA7C98}" type="parTrans" cxnId="{6855D9F9-3190-0B40-9385-8B7CCC1E0D6D}">
      <dgm:prSet/>
      <dgm:spPr/>
      <dgm:t>
        <a:bodyPr/>
        <a:lstStyle/>
        <a:p>
          <a:endParaRPr lang="en-US"/>
        </a:p>
      </dgm:t>
    </dgm:pt>
    <dgm:pt modelId="{C201726B-DEE7-D24E-BAAC-23662E720E69}" type="sibTrans" cxnId="{6855D9F9-3190-0B40-9385-8B7CCC1E0D6D}">
      <dgm:prSet/>
      <dgm:spPr/>
      <dgm:t>
        <a:bodyPr/>
        <a:lstStyle/>
        <a:p>
          <a:endParaRPr lang="en-US"/>
        </a:p>
      </dgm:t>
    </dgm:pt>
    <dgm:pt modelId="{F00CFC74-8794-594F-9DC5-D445E1B73BD4}">
      <dgm:prSet/>
      <dgm:spPr/>
      <dgm:t>
        <a:bodyPr/>
        <a:lstStyle/>
        <a:p>
          <a:r>
            <a:rPr lang="en-US"/>
            <a:t>Navigate to Customer</a:t>
          </a:r>
        </a:p>
      </dgm:t>
    </dgm:pt>
    <dgm:pt modelId="{2C001FC0-48CE-5048-8D1A-DBF59599CC19}" type="parTrans" cxnId="{3E144456-78BB-394B-B64C-B51824B11843}">
      <dgm:prSet/>
      <dgm:spPr/>
      <dgm:t>
        <a:bodyPr/>
        <a:lstStyle/>
        <a:p>
          <a:endParaRPr lang="en-US"/>
        </a:p>
      </dgm:t>
    </dgm:pt>
    <dgm:pt modelId="{87F2F9CF-584F-E745-BF6E-2E808A5035B3}" type="sibTrans" cxnId="{3E144456-78BB-394B-B64C-B51824B11843}">
      <dgm:prSet/>
      <dgm:spPr/>
      <dgm:t>
        <a:bodyPr/>
        <a:lstStyle/>
        <a:p>
          <a:endParaRPr lang="en-US"/>
        </a:p>
      </dgm:t>
    </dgm:pt>
    <dgm:pt modelId="{E3AE88E0-72A7-D842-9ACF-B61E86A6FB13}">
      <dgm:prSet/>
      <dgm:spPr/>
      <dgm:t>
        <a:bodyPr/>
        <a:lstStyle/>
        <a:p>
          <a:r>
            <a:rPr lang="en-US"/>
            <a:t>Identify Drop Zone</a:t>
          </a:r>
        </a:p>
      </dgm:t>
    </dgm:pt>
    <dgm:pt modelId="{DF49A5DD-0574-C94F-B0F6-D160C66E4442}" type="parTrans" cxnId="{14067760-FE84-0843-983E-CC229AD98496}">
      <dgm:prSet/>
      <dgm:spPr/>
      <dgm:t>
        <a:bodyPr/>
        <a:lstStyle/>
        <a:p>
          <a:endParaRPr lang="en-US"/>
        </a:p>
      </dgm:t>
    </dgm:pt>
    <dgm:pt modelId="{FA105FE6-4906-154A-98EF-9F0645D9619B}" type="sibTrans" cxnId="{14067760-FE84-0843-983E-CC229AD98496}">
      <dgm:prSet/>
      <dgm:spPr/>
      <dgm:t>
        <a:bodyPr/>
        <a:lstStyle/>
        <a:p>
          <a:endParaRPr lang="en-US"/>
        </a:p>
      </dgm:t>
    </dgm:pt>
    <dgm:pt modelId="{FBB5B6B5-70F0-034F-9612-5F6F7EA1626F}">
      <dgm:prSet/>
      <dgm:spPr/>
      <dgm:t>
        <a:bodyPr/>
        <a:lstStyle/>
        <a:p>
          <a:r>
            <a:rPr lang="en-US"/>
            <a:t>Release Payload</a:t>
          </a:r>
        </a:p>
      </dgm:t>
    </dgm:pt>
    <dgm:pt modelId="{D5710B9A-DA74-5F43-BC5D-248ED7638C49}" type="parTrans" cxnId="{E412341F-9771-E140-B680-F0B896AE0358}">
      <dgm:prSet/>
      <dgm:spPr/>
      <dgm:t>
        <a:bodyPr/>
        <a:lstStyle/>
        <a:p>
          <a:endParaRPr lang="en-US"/>
        </a:p>
      </dgm:t>
    </dgm:pt>
    <dgm:pt modelId="{424AF77D-7F36-1142-9F2C-3F161779D493}" type="sibTrans" cxnId="{E412341F-9771-E140-B680-F0B896AE0358}">
      <dgm:prSet/>
      <dgm:spPr/>
      <dgm:t>
        <a:bodyPr/>
        <a:lstStyle/>
        <a:p>
          <a:endParaRPr lang="en-US"/>
        </a:p>
      </dgm:t>
    </dgm:pt>
    <dgm:pt modelId="{D3AFA2A4-02FA-BE41-9926-75FE595FEC83}">
      <dgm:prSet/>
      <dgm:spPr/>
      <dgm:t>
        <a:bodyPr/>
        <a:lstStyle/>
        <a:p>
          <a:r>
            <a:rPr lang="en-US"/>
            <a:t>Return</a:t>
          </a:r>
        </a:p>
      </dgm:t>
    </dgm:pt>
    <dgm:pt modelId="{8559C257-FA83-4247-B3E5-8D75B86B8F16}" type="parTrans" cxnId="{D08A4FC0-8E91-8A46-A023-767B5D2EA885}">
      <dgm:prSet/>
      <dgm:spPr/>
      <dgm:t>
        <a:bodyPr/>
        <a:lstStyle/>
        <a:p>
          <a:endParaRPr lang="en-US"/>
        </a:p>
      </dgm:t>
    </dgm:pt>
    <dgm:pt modelId="{971168EF-6307-B243-8D05-5153193F7C1C}" type="sibTrans" cxnId="{D08A4FC0-8E91-8A46-A023-767B5D2EA885}">
      <dgm:prSet/>
      <dgm:spPr/>
      <dgm:t>
        <a:bodyPr/>
        <a:lstStyle/>
        <a:p>
          <a:endParaRPr lang="en-US"/>
        </a:p>
      </dgm:t>
    </dgm:pt>
    <dgm:pt modelId="{F79CF320-6F78-224D-BDE9-8C0F622B8A10}" type="pres">
      <dgm:prSet presAssocID="{70EF0D24-DB2C-1C41-94FC-546905F9F715}" presName="Name0" presStyleCnt="0">
        <dgm:presLayoutVars>
          <dgm:dir/>
          <dgm:animLvl val="lvl"/>
          <dgm:resizeHandles val="exact"/>
        </dgm:presLayoutVars>
      </dgm:prSet>
      <dgm:spPr/>
    </dgm:pt>
    <dgm:pt modelId="{43899920-451C-E444-8300-79AD7A3B32BD}" type="pres">
      <dgm:prSet presAssocID="{04CDE240-6190-0246-944C-9290274C325E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</dgm:pt>
    <dgm:pt modelId="{8E50AE44-30A9-EB45-AA23-6D2D4F033014}" type="pres">
      <dgm:prSet presAssocID="{8CD0F801-512A-AA48-87F9-3584CD2717C1}" presName="parTxOnlySpace" presStyleCnt="0"/>
      <dgm:spPr/>
    </dgm:pt>
    <dgm:pt modelId="{185B8BDA-CCA6-2D42-80FD-5F7B76A94747}" type="pres">
      <dgm:prSet presAssocID="{967F88D3-9D51-7241-8774-1EBFE3BC89D6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</dgm:pt>
    <dgm:pt modelId="{A34E35CE-A158-3E4E-95C7-0E3CB37276EF}" type="pres">
      <dgm:prSet presAssocID="{28A804E0-74AC-4F44-9A11-1BAFF37DE0A0}" presName="parTxOnlySpace" presStyleCnt="0"/>
      <dgm:spPr/>
    </dgm:pt>
    <dgm:pt modelId="{837688DD-0066-AB4F-B9ED-5C9406472586}" type="pres">
      <dgm:prSet presAssocID="{D6BAD56E-69CE-B046-8331-1EE588E217F3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</dgm:pt>
    <dgm:pt modelId="{F2501048-0340-6F4F-8060-AAC652AB342E}" type="pres">
      <dgm:prSet presAssocID="{C201726B-DEE7-D24E-BAAC-23662E720E69}" presName="parTxOnlySpace" presStyleCnt="0"/>
      <dgm:spPr/>
    </dgm:pt>
    <dgm:pt modelId="{A95395A6-7D38-5646-BEE9-90F026B2FA86}" type="pres">
      <dgm:prSet presAssocID="{F00CFC74-8794-594F-9DC5-D445E1B73BD4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</dgm:pt>
    <dgm:pt modelId="{9F73603F-2EBF-1846-8FC7-17530A6061F4}" type="pres">
      <dgm:prSet presAssocID="{87F2F9CF-584F-E745-BF6E-2E808A5035B3}" presName="parTxOnlySpace" presStyleCnt="0"/>
      <dgm:spPr/>
    </dgm:pt>
    <dgm:pt modelId="{C8E72490-7437-2A4C-8B49-B813E6EFB8B5}" type="pres">
      <dgm:prSet presAssocID="{E3AE88E0-72A7-D842-9ACF-B61E86A6FB13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</dgm:pt>
    <dgm:pt modelId="{28E253FC-2BD0-F945-98A5-EF51C666DC7D}" type="pres">
      <dgm:prSet presAssocID="{FA105FE6-4906-154A-98EF-9F0645D9619B}" presName="parTxOnlySpace" presStyleCnt="0"/>
      <dgm:spPr/>
    </dgm:pt>
    <dgm:pt modelId="{784B5C8C-A596-D544-B725-AE2A45681269}" type="pres">
      <dgm:prSet presAssocID="{FBB5B6B5-70F0-034F-9612-5F6F7EA1626F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</dgm:pt>
    <dgm:pt modelId="{73CF9888-E94D-5348-B9D6-0FCD16CFD4A1}" type="pres">
      <dgm:prSet presAssocID="{424AF77D-7F36-1142-9F2C-3F161779D493}" presName="parTxOnlySpace" presStyleCnt="0"/>
      <dgm:spPr/>
    </dgm:pt>
    <dgm:pt modelId="{A8CCAA35-54B5-C24A-BE47-52C911D4B4D2}" type="pres">
      <dgm:prSet presAssocID="{D3AFA2A4-02FA-BE41-9926-75FE595FEC83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</dgm:pt>
  </dgm:ptLst>
  <dgm:cxnLst>
    <dgm:cxn modelId="{E412341F-9771-E140-B680-F0B896AE0358}" srcId="{70EF0D24-DB2C-1C41-94FC-546905F9F715}" destId="{FBB5B6B5-70F0-034F-9612-5F6F7EA1626F}" srcOrd="5" destOrd="0" parTransId="{D5710B9A-DA74-5F43-BC5D-248ED7638C49}" sibTransId="{424AF77D-7F36-1142-9F2C-3F161779D493}"/>
    <dgm:cxn modelId="{61190B23-1D34-E047-8543-A8F9FD837940}" type="presOf" srcId="{E3AE88E0-72A7-D842-9ACF-B61E86A6FB13}" destId="{C8E72490-7437-2A4C-8B49-B813E6EFB8B5}" srcOrd="0" destOrd="0" presId="urn:microsoft.com/office/officeart/2005/8/layout/chevron1"/>
    <dgm:cxn modelId="{BA42EA3E-3D9B-1F46-A61C-D0CAF712B4E7}" type="presOf" srcId="{D6BAD56E-69CE-B046-8331-1EE588E217F3}" destId="{837688DD-0066-AB4F-B9ED-5C9406472586}" srcOrd="0" destOrd="0" presId="urn:microsoft.com/office/officeart/2005/8/layout/chevron1"/>
    <dgm:cxn modelId="{9CC06A52-A8E4-BF42-AF54-94975D2ACE3C}" type="presOf" srcId="{70EF0D24-DB2C-1C41-94FC-546905F9F715}" destId="{F79CF320-6F78-224D-BDE9-8C0F622B8A10}" srcOrd="0" destOrd="0" presId="urn:microsoft.com/office/officeart/2005/8/layout/chevron1"/>
    <dgm:cxn modelId="{32782C53-CF52-0148-B870-3BB03C7EB47B}" type="presOf" srcId="{F00CFC74-8794-594F-9DC5-D445E1B73BD4}" destId="{A95395A6-7D38-5646-BEE9-90F026B2FA86}" srcOrd="0" destOrd="0" presId="urn:microsoft.com/office/officeart/2005/8/layout/chevron1"/>
    <dgm:cxn modelId="{3E144456-78BB-394B-B64C-B51824B11843}" srcId="{70EF0D24-DB2C-1C41-94FC-546905F9F715}" destId="{F00CFC74-8794-594F-9DC5-D445E1B73BD4}" srcOrd="3" destOrd="0" parTransId="{2C001FC0-48CE-5048-8D1A-DBF59599CC19}" sibTransId="{87F2F9CF-584F-E745-BF6E-2E808A5035B3}"/>
    <dgm:cxn modelId="{48318D5D-EA87-714A-B15A-584EEC4273DD}" type="presOf" srcId="{967F88D3-9D51-7241-8774-1EBFE3BC89D6}" destId="{185B8BDA-CCA6-2D42-80FD-5F7B76A94747}" srcOrd="0" destOrd="0" presId="urn:microsoft.com/office/officeart/2005/8/layout/chevron1"/>
    <dgm:cxn modelId="{14067760-FE84-0843-983E-CC229AD98496}" srcId="{70EF0D24-DB2C-1C41-94FC-546905F9F715}" destId="{E3AE88E0-72A7-D842-9ACF-B61E86A6FB13}" srcOrd="4" destOrd="0" parTransId="{DF49A5DD-0574-C94F-B0F6-D160C66E4442}" sibTransId="{FA105FE6-4906-154A-98EF-9F0645D9619B}"/>
    <dgm:cxn modelId="{E9836570-6D2E-924F-AAED-529496E1D32F}" type="presOf" srcId="{04CDE240-6190-0246-944C-9290274C325E}" destId="{43899920-451C-E444-8300-79AD7A3B32BD}" srcOrd="0" destOrd="0" presId="urn:microsoft.com/office/officeart/2005/8/layout/chevron1"/>
    <dgm:cxn modelId="{63140EBD-ECC9-BF48-BC74-C915F7FD0651}" srcId="{70EF0D24-DB2C-1C41-94FC-546905F9F715}" destId="{04CDE240-6190-0246-944C-9290274C325E}" srcOrd="0" destOrd="0" parTransId="{80B91F88-B971-5741-B0F3-02F914A09197}" sibTransId="{8CD0F801-512A-AA48-87F9-3584CD2717C1}"/>
    <dgm:cxn modelId="{D08A4FC0-8E91-8A46-A023-767B5D2EA885}" srcId="{70EF0D24-DB2C-1C41-94FC-546905F9F715}" destId="{D3AFA2A4-02FA-BE41-9926-75FE595FEC83}" srcOrd="6" destOrd="0" parTransId="{8559C257-FA83-4247-B3E5-8D75B86B8F16}" sibTransId="{971168EF-6307-B243-8D05-5153193F7C1C}"/>
    <dgm:cxn modelId="{196A7DC6-C425-FB41-A9BC-628612FA43B2}" type="presOf" srcId="{FBB5B6B5-70F0-034F-9612-5F6F7EA1626F}" destId="{784B5C8C-A596-D544-B725-AE2A45681269}" srcOrd="0" destOrd="0" presId="urn:microsoft.com/office/officeart/2005/8/layout/chevron1"/>
    <dgm:cxn modelId="{9D28AFDA-A5A6-684A-AE00-E4AD7BCA4AC0}" type="presOf" srcId="{D3AFA2A4-02FA-BE41-9926-75FE595FEC83}" destId="{A8CCAA35-54B5-C24A-BE47-52C911D4B4D2}" srcOrd="0" destOrd="0" presId="urn:microsoft.com/office/officeart/2005/8/layout/chevron1"/>
    <dgm:cxn modelId="{A066CEF5-02D4-5942-8238-936D11B6185E}" srcId="{70EF0D24-DB2C-1C41-94FC-546905F9F715}" destId="{967F88D3-9D51-7241-8774-1EBFE3BC89D6}" srcOrd="1" destOrd="0" parTransId="{1929A522-71C5-9449-9B47-E625FCCFAFBD}" sibTransId="{28A804E0-74AC-4F44-9A11-1BAFF37DE0A0}"/>
    <dgm:cxn modelId="{6855D9F9-3190-0B40-9385-8B7CCC1E0D6D}" srcId="{70EF0D24-DB2C-1C41-94FC-546905F9F715}" destId="{D6BAD56E-69CE-B046-8331-1EE588E217F3}" srcOrd="2" destOrd="0" parTransId="{F53D63CC-C4B9-E24E-A455-1C23EECA7C98}" sibTransId="{C201726B-DEE7-D24E-BAAC-23662E720E69}"/>
    <dgm:cxn modelId="{37C9B97B-ED6A-A844-98B6-1BBCC7B960EF}" type="presParOf" srcId="{F79CF320-6F78-224D-BDE9-8C0F622B8A10}" destId="{43899920-451C-E444-8300-79AD7A3B32BD}" srcOrd="0" destOrd="0" presId="urn:microsoft.com/office/officeart/2005/8/layout/chevron1"/>
    <dgm:cxn modelId="{67655FD3-2537-B541-A40F-90EA1D530FEF}" type="presParOf" srcId="{F79CF320-6F78-224D-BDE9-8C0F622B8A10}" destId="{8E50AE44-30A9-EB45-AA23-6D2D4F033014}" srcOrd="1" destOrd="0" presId="urn:microsoft.com/office/officeart/2005/8/layout/chevron1"/>
    <dgm:cxn modelId="{632F8089-723B-AF4F-A866-A7750731B923}" type="presParOf" srcId="{F79CF320-6F78-224D-BDE9-8C0F622B8A10}" destId="{185B8BDA-CCA6-2D42-80FD-5F7B76A94747}" srcOrd="2" destOrd="0" presId="urn:microsoft.com/office/officeart/2005/8/layout/chevron1"/>
    <dgm:cxn modelId="{A25451F0-ED6C-5745-98B1-681147D1665D}" type="presParOf" srcId="{F79CF320-6F78-224D-BDE9-8C0F622B8A10}" destId="{A34E35CE-A158-3E4E-95C7-0E3CB37276EF}" srcOrd="3" destOrd="0" presId="urn:microsoft.com/office/officeart/2005/8/layout/chevron1"/>
    <dgm:cxn modelId="{A442D07D-9253-114F-B9CC-7CADF19215CF}" type="presParOf" srcId="{F79CF320-6F78-224D-BDE9-8C0F622B8A10}" destId="{837688DD-0066-AB4F-B9ED-5C9406472586}" srcOrd="4" destOrd="0" presId="urn:microsoft.com/office/officeart/2005/8/layout/chevron1"/>
    <dgm:cxn modelId="{E9E3982A-F213-344B-AD72-0AA6631919F7}" type="presParOf" srcId="{F79CF320-6F78-224D-BDE9-8C0F622B8A10}" destId="{F2501048-0340-6F4F-8060-AAC652AB342E}" srcOrd="5" destOrd="0" presId="urn:microsoft.com/office/officeart/2005/8/layout/chevron1"/>
    <dgm:cxn modelId="{58B358E4-75EE-1B44-AD7C-582F5C1DEBDF}" type="presParOf" srcId="{F79CF320-6F78-224D-BDE9-8C0F622B8A10}" destId="{A95395A6-7D38-5646-BEE9-90F026B2FA86}" srcOrd="6" destOrd="0" presId="urn:microsoft.com/office/officeart/2005/8/layout/chevron1"/>
    <dgm:cxn modelId="{BBD19B5F-C32F-BF4E-9D21-25A911048303}" type="presParOf" srcId="{F79CF320-6F78-224D-BDE9-8C0F622B8A10}" destId="{9F73603F-2EBF-1846-8FC7-17530A6061F4}" srcOrd="7" destOrd="0" presId="urn:microsoft.com/office/officeart/2005/8/layout/chevron1"/>
    <dgm:cxn modelId="{639199E7-83A8-3743-A273-AE9004A5B24C}" type="presParOf" srcId="{F79CF320-6F78-224D-BDE9-8C0F622B8A10}" destId="{C8E72490-7437-2A4C-8B49-B813E6EFB8B5}" srcOrd="8" destOrd="0" presId="urn:microsoft.com/office/officeart/2005/8/layout/chevron1"/>
    <dgm:cxn modelId="{EF879F2B-7ABE-EE43-A9F1-6BD895A94D16}" type="presParOf" srcId="{F79CF320-6F78-224D-BDE9-8C0F622B8A10}" destId="{28E253FC-2BD0-F945-98A5-EF51C666DC7D}" srcOrd="9" destOrd="0" presId="urn:microsoft.com/office/officeart/2005/8/layout/chevron1"/>
    <dgm:cxn modelId="{1219E7D6-9F59-E343-A304-8821B9CFE700}" type="presParOf" srcId="{F79CF320-6F78-224D-BDE9-8C0F622B8A10}" destId="{784B5C8C-A596-D544-B725-AE2A45681269}" srcOrd="10" destOrd="0" presId="urn:microsoft.com/office/officeart/2005/8/layout/chevron1"/>
    <dgm:cxn modelId="{B1D6F2B1-EFBB-2144-B23D-536CC10E7646}" type="presParOf" srcId="{F79CF320-6F78-224D-BDE9-8C0F622B8A10}" destId="{73CF9888-E94D-5348-B9D6-0FCD16CFD4A1}" srcOrd="11" destOrd="0" presId="urn:microsoft.com/office/officeart/2005/8/layout/chevron1"/>
    <dgm:cxn modelId="{C4C378DB-ED93-534B-84E2-9D32261071E5}" type="presParOf" srcId="{F79CF320-6F78-224D-BDE9-8C0F622B8A10}" destId="{A8CCAA35-54B5-C24A-BE47-52C911D4B4D2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899920-451C-E444-8300-79AD7A3B32BD}">
      <dsp:nvSpPr>
        <dsp:cNvPr id="0" name=""/>
        <dsp:cNvSpPr/>
      </dsp:nvSpPr>
      <dsp:spPr>
        <a:xfrm>
          <a:off x="0" y="255644"/>
          <a:ext cx="1557494" cy="622997"/>
        </a:xfrm>
        <a:prstGeom prst="chevron">
          <a:avLst/>
        </a:prstGeom>
        <a:solidFill>
          <a:schemeClr val="accent6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Pre-Flight</a:t>
          </a:r>
        </a:p>
      </dsp:txBody>
      <dsp:txXfrm>
        <a:off x="311499" y="255644"/>
        <a:ext cx="934497" cy="622997"/>
      </dsp:txXfrm>
    </dsp:sp>
    <dsp:sp modelId="{185B8BDA-CCA6-2D42-80FD-5F7B76A94747}">
      <dsp:nvSpPr>
        <dsp:cNvPr id="0" name=""/>
        <dsp:cNvSpPr/>
      </dsp:nvSpPr>
      <dsp:spPr>
        <a:xfrm>
          <a:off x="1401745" y="255644"/>
          <a:ext cx="1557494" cy="622997"/>
        </a:xfrm>
        <a:prstGeom prst="chevron">
          <a:avLst/>
        </a:prstGeom>
        <a:solidFill>
          <a:schemeClr val="accent6">
            <a:alpha val="90000"/>
            <a:hueOff val="0"/>
            <a:satOff val="0"/>
            <a:lumOff val="0"/>
            <a:alphaOff val="-6667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Takeoff</a:t>
          </a:r>
        </a:p>
      </dsp:txBody>
      <dsp:txXfrm>
        <a:off x="1713244" y="255644"/>
        <a:ext cx="934497" cy="622997"/>
      </dsp:txXfrm>
    </dsp:sp>
    <dsp:sp modelId="{837688DD-0066-AB4F-B9ED-5C9406472586}">
      <dsp:nvSpPr>
        <dsp:cNvPr id="0" name=""/>
        <dsp:cNvSpPr/>
      </dsp:nvSpPr>
      <dsp:spPr>
        <a:xfrm>
          <a:off x="2803490" y="255644"/>
          <a:ext cx="1557494" cy="622997"/>
        </a:xfrm>
        <a:prstGeom prst="chevron">
          <a:avLst/>
        </a:prstGeom>
        <a:solidFill>
          <a:schemeClr val="accent6">
            <a:alpha val="90000"/>
            <a:hueOff val="0"/>
            <a:satOff val="0"/>
            <a:lumOff val="0"/>
            <a:alphaOff val="-13333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Transition to Forward Flight</a:t>
          </a:r>
        </a:p>
      </dsp:txBody>
      <dsp:txXfrm>
        <a:off x="3114989" y="255644"/>
        <a:ext cx="934497" cy="622997"/>
      </dsp:txXfrm>
    </dsp:sp>
    <dsp:sp modelId="{A95395A6-7D38-5646-BEE9-90F026B2FA86}">
      <dsp:nvSpPr>
        <dsp:cNvPr id="0" name=""/>
        <dsp:cNvSpPr/>
      </dsp:nvSpPr>
      <dsp:spPr>
        <a:xfrm>
          <a:off x="4205235" y="255644"/>
          <a:ext cx="1557494" cy="622997"/>
        </a:xfrm>
        <a:prstGeom prst="chevron">
          <a:avLst/>
        </a:prstGeom>
        <a:solidFill>
          <a:schemeClr val="accent6">
            <a:alpha val="90000"/>
            <a:hueOff val="0"/>
            <a:satOff val="0"/>
            <a:lumOff val="0"/>
            <a:alphaOff val="-2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Navigate to Customer</a:t>
          </a:r>
        </a:p>
      </dsp:txBody>
      <dsp:txXfrm>
        <a:off x="4516734" y="255644"/>
        <a:ext cx="934497" cy="622997"/>
      </dsp:txXfrm>
    </dsp:sp>
    <dsp:sp modelId="{C8E72490-7437-2A4C-8B49-B813E6EFB8B5}">
      <dsp:nvSpPr>
        <dsp:cNvPr id="0" name=""/>
        <dsp:cNvSpPr/>
      </dsp:nvSpPr>
      <dsp:spPr>
        <a:xfrm>
          <a:off x="5606980" y="255644"/>
          <a:ext cx="1557494" cy="622997"/>
        </a:xfrm>
        <a:prstGeom prst="chevron">
          <a:avLst/>
        </a:prstGeom>
        <a:solidFill>
          <a:schemeClr val="accent6">
            <a:alpha val="90000"/>
            <a:hueOff val="0"/>
            <a:satOff val="0"/>
            <a:lumOff val="0"/>
            <a:alphaOff val="-26667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Identify Drop Zone</a:t>
          </a:r>
        </a:p>
      </dsp:txBody>
      <dsp:txXfrm>
        <a:off x="5918479" y="255644"/>
        <a:ext cx="934497" cy="622997"/>
      </dsp:txXfrm>
    </dsp:sp>
    <dsp:sp modelId="{784B5C8C-A596-D544-B725-AE2A45681269}">
      <dsp:nvSpPr>
        <dsp:cNvPr id="0" name=""/>
        <dsp:cNvSpPr/>
      </dsp:nvSpPr>
      <dsp:spPr>
        <a:xfrm>
          <a:off x="7008725" y="255644"/>
          <a:ext cx="1557494" cy="622997"/>
        </a:xfrm>
        <a:prstGeom prst="chevron">
          <a:avLst/>
        </a:prstGeom>
        <a:solidFill>
          <a:schemeClr val="accent6">
            <a:alpha val="90000"/>
            <a:hueOff val="0"/>
            <a:satOff val="0"/>
            <a:lumOff val="0"/>
            <a:alphaOff val="-33333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Release Payload</a:t>
          </a:r>
        </a:p>
      </dsp:txBody>
      <dsp:txXfrm>
        <a:off x="7320224" y="255644"/>
        <a:ext cx="934497" cy="622997"/>
      </dsp:txXfrm>
    </dsp:sp>
    <dsp:sp modelId="{A8CCAA35-54B5-C24A-BE47-52C911D4B4D2}">
      <dsp:nvSpPr>
        <dsp:cNvPr id="0" name=""/>
        <dsp:cNvSpPr/>
      </dsp:nvSpPr>
      <dsp:spPr>
        <a:xfrm>
          <a:off x="8410470" y="255644"/>
          <a:ext cx="1557494" cy="622997"/>
        </a:xfrm>
        <a:prstGeom prst="chevron">
          <a:avLst/>
        </a:prstGeom>
        <a:solidFill>
          <a:schemeClr val="accent6">
            <a:alpha val="90000"/>
            <a:hueOff val="0"/>
            <a:satOff val="0"/>
            <a:lumOff val="0"/>
            <a:alphaOff val="-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Return</a:t>
          </a:r>
        </a:p>
      </dsp:txBody>
      <dsp:txXfrm>
        <a:off x="8721969" y="255644"/>
        <a:ext cx="934497" cy="62299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0.33664</cdr:x>
      <cdr:y>0.14424</cdr:y>
    </cdr:from>
    <cdr:to>
      <cdr:x>0.70228</cdr:x>
      <cdr:y>0.23121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BF64C289-9DEF-7B45-96A6-6C48FB755AE3}"/>
            </a:ext>
          </a:extLst>
        </cdr:cNvPr>
        <cdr:cNvSpPr txBox="1"/>
      </cdr:nvSpPr>
      <cdr:spPr>
        <a:xfrm xmlns:a="http://schemas.openxmlformats.org/drawingml/2006/main">
          <a:off x="2558343" y="690880"/>
          <a:ext cx="2778760" cy="41656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pPr algn="ctr"/>
          <a:r>
            <a:rPr lang="en-US" sz="2000" b="1" dirty="0">
              <a:solidFill>
                <a:schemeClr val="tx2">
                  <a:lumMod val="50000"/>
                </a:schemeClr>
              </a:solidFill>
            </a:rPr>
            <a:t>Peak Ordering Times</a:t>
          </a:r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23E2C8-54BD-8B49-BCEA-1FE7E4F0D19D}" type="datetimeFigureOut">
              <a:rPr lang="en-US" smtClean="0"/>
              <a:t>3/4/21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76CB5E-6024-8B41-BBCE-B3BFAD5F03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5368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Tyler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6CB5E-6024-8B41-BBCE-B3BFAD5F034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1767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6CB5E-6024-8B41-BBCE-B3BFAD5F034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6854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6CB5E-6024-8B41-BBCE-B3BFAD5F034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6882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6CB5E-6024-8B41-BBCE-B3BFAD5F034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0591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6CB5E-6024-8B41-BBCE-B3BFAD5F034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7707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6CB5E-6024-8B41-BBCE-B3BFAD5F034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5579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6CB5E-6024-8B41-BBCE-B3BFAD5F034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448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Alex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6CB5E-6024-8B41-BBCE-B3BFAD5F034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0061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Alex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6CB5E-6024-8B41-BBCE-B3BFAD5F034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8919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Alex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6CB5E-6024-8B41-BBCE-B3BFAD5F034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5864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Alex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6CB5E-6024-8B41-BBCE-B3BFAD5F034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9745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Tyler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6CB5E-6024-8B41-BBCE-B3BFAD5F034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60453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Alex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6CB5E-6024-8B41-BBCE-B3BFAD5F034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14751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Tyler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6CB5E-6024-8B41-BBCE-B3BFAD5F034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48729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Tyler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6CB5E-6024-8B41-BBCE-B3BFAD5F034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21433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14350" indent="-285750">
              <a:spcBef>
                <a:spcPts val="360"/>
              </a:spcBef>
            </a:pPr>
            <a:r>
              <a:rPr lang="en-US"/>
              <a:t>Tyler</a:t>
            </a:r>
          </a:p>
          <a:p>
            <a:pPr marL="514350" indent="-285750">
              <a:spcBef>
                <a:spcPts val="360"/>
              </a:spcBef>
            </a:pPr>
            <a:r>
              <a:rPr lang="en-US"/>
              <a:t>Federal Information Processing System (FIPS) Codes. FIPS codes are numbers which uniquely identify geographic areas.</a:t>
            </a:r>
          </a:p>
          <a:p>
            <a:pPr marL="514350" indent="-285750">
              <a:spcBef>
                <a:spcPts val="360"/>
              </a:spcBef>
            </a:pPr>
            <a:r>
              <a:rPr lang="en-US"/>
              <a:t>County-level FIPS codes have five digits of which the first two are the FIPS code of the state to which the county belongs.</a:t>
            </a:r>
          </a:p>
          <a:p>
            <a:pPr marL="514350" indent="-285750">
              <a:spcBef>
                <a:spcPts val="360"/>
              </a:spcBef>
            </a:pPr>
            <a:r>
              <a:rPr lang="en-US"/>
              <a:t>24005        Baltimore County</a:t>
            </a:r>
          </a:p>
          <a:p>
            <a:pPr marL="514350" indent="-285750">
              <a:spcBef>
                <a:spcPts val="360"/>
              </a:spcBef>
            </a:pPr>
            <a:r>
              <a:rPr lang="en-US">
                <a:cs typeface="Calibri" panose="020F0502020204030204"/>
              </a:rPr>
              <a:t>24003        Anne Arundel County</a:t>
            </a:r>
            <a:endParaRPr lang="en-US"/>
          </a:p>
          <a:p>
            <a:pPr marL="514350" indent="-285750">
              <a:spcBef>
                <a:spcPts val="360"/>
              </a:spcBef>
            </a:pPr>
            <a:r>
              <a:rPr lang="en-US"/>
              <a:t>24510        Baltimore city</a:t>
            </a:r>
            <a:endParaRPr lang="en-US">
              <a:cs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6CB5E-6024-8B41-BBCE-B3BFAD5F034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36336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CJ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6CB5E-6024-8B41-BBCE-B3BFAD5F034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680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CJ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6CB5E-6024-8B41-BBCE-B3BFAD5F034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12572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CJ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6CB5E-6024-8B41-BBCE-B3BFAD5F034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37513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CJ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6CB5E-6024-8B41-BBCE-B3BFAD5F034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08647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CJ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6CB5E-6024-8B41-BBCE-B3BFAD5F034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05698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CJ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6CB5E-6024-8B41-BBCE-B3BFAD5F034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86616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Tyler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6CB5E-6024-8B41-BBCE-B3BFAD5F034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89396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CJ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6CB5E-6024-8B41-BBCE-B3BFAD5F034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67058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Tyler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6CB5E-6024-8B41-BBCE-B3BFAD5F0348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51291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Tyler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6CB5E-6024-8B41-BBCE-B3BFAD5F0348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9162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Tyler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6CB5E-6024-8B41-BBCE-B3BFAD5F0348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882537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Tyler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6CB5E-6024-8B41-BBCE-B3BFAD5F0348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81072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Tyler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6CB5E-6024-8B41-BBCE-B3BFAD5F0348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8520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CJ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6CB5E-6024-8B41-BBCE-B3BFAD5F0348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29873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CJ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6CB5E-6024-8B41-BBCE-B3BFAD5F0348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1169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CJ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6CB5E-6024-8B41-BBCE-B3BFAD5F0348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04377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CJ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6CB5E-6024-8B41-BBCE-B3BFAD5F0348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4627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CJ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6CB5E-6024-8B41-BBCE-B3BFAD5F034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57493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CJ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6CB5E-6024-8B41-BBCE-B3BFAD5F0348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24933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CJ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6CB5E-6024-8B41-BBCE-B3BFAD5F0348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1414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CJ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6CB5E-6024-8B41-BBCE-B3BFAD5F034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1703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CJ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6CB5E-6024-8B41-BBCE-B3BFAD5F034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8610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6CB5E-6024-8B41-BBCE-B3BFAD5F034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1923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6CB5E-6024-8B41-BBCE-B3BFAD5F034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3128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>
                <a:solidFill>
                  <a:schemeClr val="tx1"/>
                </a:solidFill>
              </a:rPr>
              <a:t>SM</a:t>
            </a:r>
          </a:p>
          <a:p>
            <a:r>
              <a:rPr lang="en-US" sz="1200" b="1">
                <a:solidFill>
                  <a:schemeClr val="tx1"/>
                </a:solidFill>
              </a:rPr>
              <a:t>Pre-Flight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sz="1200">
                <a:solidFill>
                  <a:schemeClr val="tx1"/>
                </a:solidFill>
              </a:rPr>
              <a:t>Pre-flight inspection 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sz="1200">
                <a:solidFill>
                  <a:schemeClr val="tx1"/>
                </a:solidFill>
              </a:rPr>
              <a:t>Preparing/loading the package for delivery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sz="1200">
                <a:solidFill>
                  <a:schemeClr val="tx1"/>
                </a:solidFill>
              </a:rPr>
              <a:t>Ascend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sz="1200">
                <a:solidFill>
                  <a:schemeClr val="tx1"/>
                </a:solidFill>
              </a:rPr>
              <a:t>An Operators in Command (OIC) will then be assigned to the UA </a:t>
            </a:r>
          </a:p>
          <a:p>
            <a:pPr marL="228600" indent="0"/>
            <a:r>
              <a:rPr lang="en-US" sz="1200" b="1" err="1">
                <a:solidFill>
                  <a:schemeClr val="tx1"/>
                </a:solidFill>
              </a:rPr>
              <a:t>En</a:t>
            </a:r>
            <a:r>
              <a:rPr lang="en-US" sz="1200" b="1">
                <a:solidFill>
                  <a:schemeClr val="tx1"/>
                </a:solidFill>
              </a:rPr>
              <a:t> Route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sz="1200">
                <a:solidFill>
                  <a:schemeClr val="tx1"/>
                </a:solidFill>
              </a:rPr>
              <a:t>From the point of launch, flights will be conducted autonomously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sz="1200">
                <a:solidFill>
                  <a:schemeClr val="tx1"/>
                </a:solidFill>
              </a:rPr>
              <a:t>Flight path will be planned to avoid any known obstacles, and active onboard sensors will provide separation assurance from any uncharted obstacles</a:t>
            </a:r>
          </a:p>
          <a:p>
            <a:pPr marL="228600" indent="0"/>
            <a:r>
              <a:rPr lang="en-US" sz="1200" b="1">
                <a:solidFill>
                  <a:schemeClr val="tx1"/>
                </a:solidFill>
              </a:rPr>
              <a:t>Delivery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sz="1200">
                <a:solidFill>
                  <a:schemeClr val="tx1"/>
                </a:solidFill>
              </a:rPr>
              <a:t>Once the UA arrives close to the delivery location, it will identify the specific delivery area through a unique marker and then perform a delivery area clear assessment using onboard sensors 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sz="1200">
                <a:solidFill>
                  <a:schemeClr val="tx1"/>
                </a:solidFill>
              </a:rPr>
              <a:t>If that condition is met, it will descend to a safe delivery height, hold in a hover position and, barring any other obstructions or hazards being sensed, release the package.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sz="1200">
                <a:solidFill>
                  <a:schemeClr val="tx1"/>
                </a:solidFill>
              </a:rPr>
              <a:t>Once the delivery has been completed, the UA will return to the Amazon facility along a route that incorporates all operational limits and airspace constraints</a:t>
            </a:r>
            <a:r>
              <a:rPr lang="en-US" sz="1200"/>
              <a:t> 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6CB5E-6024-8B41-BBCE-B3BFAD5F034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5074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 preserve="1">
  <p:cSld name="Title Slid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4967112" y="1557867"/>
            <a:ext cx="6795913" cy="22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700"/>
              <a:buFont typeface="Calibri"/>
              <a:buNone/>
              <a:defRPr sz="2700" b="1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4967110" y="4275669"/>
            <a:ext cx="6795913" cy="1202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116666"/>
              </a:lnSpc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42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sz="21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991446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 preserve="1">
  <p:cSld name="1_Title Slid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4967112" y="1557867"/>
            <a:ext cx="6795913" cy="22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700"/>
              <a:buFont typeface="Calibri"/>
              <a:buNone/>
              <a:defRPr sz="2700" b="1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4967110" y="4275669"/>
            <a:ext cx="6795913" cy="1202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116666"/>
              </a:lnSpc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42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sz="21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805816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preserve="1">
  <p:cSld name="Title and Conten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5"/>
          <p:cNvSpPr txBox="1">
            <a:spLocks noGrp="1"/>
          </p:cNvSpPr>
          <p:nvPr>
            <p:ph type="body" idx="1"/>
          </p:nvPr>
        </p:nvSpPr>
        <p:spPr>
          <a:xfrm>
            <a:off x="2" y="1490133"/>
            <a:ext cx="11774311" cy="46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274300" bIns="45700" anchor="t" anchorCtr="0"/>
          <a:lstStyle>
            <a:lvl1pPr marL="0" marR="0" lvl="0" indent="-228600" algn="l" rtl="0"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28612" algn="l" rtl="0">
              <a:spcBef>
                <a:spcPts val="450"/>
              </a:spcBef>
              <a:spcAft>
                <a:spcPts val="0"/>
              </a:spcAft>
              <a:buClr>
                <a:srgbClr val="7F7F7F"/>
              </a:buClr>
              <a:buSzPts val="1575"/>
              <a:buFont typeface="Merriweather Sans"/>
              <a:buChar char="•"/>
              <a:defRPr sz="1575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8612" algn="l" rtl="0">
              <a:spcBef>
                <a:spcPts val="450"/>
              </a:spcBef>
              <a:spcAft>
                <a:spcPts val="0"/>
              </a:spcAft>
              <a:buClr>
                <a:srgbClr val="7F7F7F"/>
              </a:buClr>
              <a:buSzPts val="1575"/>
              <a:buFont typeface="Arial"/>
              <a:buChar char="•"/>
              <a:defRPr sz="1575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marR="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marR="0" lvl="5" indent="-323850" algn="l" rtl="0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23850" algn="l" rtl="0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23850" algn="l" rtl="0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23850" algn="l" rtl="0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2" y="0"/>
            <a:ext cx="8184444" cy="9913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EEB211"/>
              </a:buClr>
              <a:buSzPts val="1800"/>
              <a:buFont typeface="Calibri"/>
              <a:buNone/>
              <a:defRPr sz="3200" b="0" i="0" u="none" strike="noStrike" cap="none">
                <a:solidFill>
                  <a:srgbClr val="EEB21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06404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 preserve="1">
  <p:cSld name="Two Content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6"/>
          <p:cNvSpPr txBox="1">
            <a:spLocks noGrp="1"/>
          </p:cNvSpPr>
          <p:nvPr>
            <p:ph type="title"/>
          </p:nvPr>
        </p:nvSpPr>
        <p:spPr>
          <a:xfrm>
            <a:off x="2" y="0"/>
            <a:ext cx="8184444" cy="9913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EEB211"/>
              </a:buClr>
              <a:buSzPts val="1800"/>
              <a:buFont typeface="Calibri"/>
              <a:buNone/>
              <a:defRPr sz="3200" b="0" i="0" u="none" strike="noStrike" cap="none">
                <a:solidFill>
                  <a:srgbClr val="EEB21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2" name="Google Shape;22;p6"/>
          <p:cNvSpPr txBox="1">
            <a:spLocks noGrp="1"/>
          </p:cNvSpPr>
          <p:nvPr>
            <p:ph type="body" idx="1"/>
          </p:nvPr>
        </p:nvSpPr>
        <p:spPr>
          <a:xfrm>
            <a:off x="282224" y="1456270"/>
            <a:ext cx="5633155" cy="47656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274300" bIns="45700" anchor="t" anchorCtr="0"/>
          <a:lstStyle>
            <a:lvl1pPr marL="457200" marR="0" lvl="0" indent="-228600" algn="l" rtl="0"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14325" algn="l" rtl="0">
              <a:spcBef>
                <a:spcPts val="450"/>
              </a:spcBef>
              <a:spcAft>
                <a:spcPts val="0"/>
              </a:spcAft>
              <a:buClr>
                <a:srgbClr val="7F7F7F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spcBef>
                <a:spcPts val="45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marR="0" lvl="4" indent="-314325" algn="l" rtl="0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marR="0" lvl="5" indent="-314325" algn="l" rtl="0">
              <a:spcBef>
                <a:spcPts val="270"/>
              </a:spcBef>
              <a:spcAft>
                <a:spcPts val="0"/>
              </a:spcAft>
              <a:buClr>
                <a:schemeClr val="lt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spcBef>
                <a:spcPts val="270"/>
              </a:spcBef>
              <a:spcAft>
                <a:spcPts val="0"/>
              </a:spcAft>
              <a:buClr>
                <a:schemeClr val="lt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spcBef>
                <a:spcPts val="270"/>
              </a:spcBef>
              <a:spcAft>
                <a:spcPts val="0"/>
              </a:spcAft>
              <a:buClr>
                <a:schemeClr val="lt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spcBef>
                <a:spcPts val="270"/>
              </a:spcBef>
              <a:spcAft>
                <a:spcPts val="0"/>
              </a:spcAft>
              <a:buClr>
                <a:schemeClr val="lt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" name="Google Shape;23;p6"/>
          <p:cNvSpPr txBox="1">
            <a:spLocks noGrp="1"/>
          </p:cNvSpPr>
          <p:nvPr>
            <p:ph type="body" idx="2"/>
          </p:nvPr>
        </p:nvSpPr>
        <p:spPr>
          <a:xfrm>
            <a:off x="6333067" y="1456270"/>
            <a:ext cx="5475111" cy="47656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274300" bIns="45700" anchor="t" anchorCtr="0"/>
          <a:lstStyle>
            <a:lvl1pPr marL="457200" marR="0" lvl="0" indent="-228600" algn="l" rtl="0"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14325" algn="l" rtl="0">
              <a:spcBef>
                <a:spcPts val="450"/>
              </a:spcBef>
              <a:spcAft>
                <a:spcPts val="0"/>
              </a:spcAft>
              <a:buClr>
                <a:srgbClr val="7F7F7F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spcBef>
                <a:spcPts val="45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marR="0" lvl="4" indent="-314325" algn="l" rtl="0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marR="0" lvl="5" indent="-314325" algn="l" rtl="0">
              <a:spcBef>
                <a:spcPts val="270"/>
              </a:spcBef>
              <a:spcAft>
                <a:spcPts val="0"/>
              </a:spcAft>
              <a:buClr>
                <a:schemeClr val="lt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spcBef>
                <a:spcPts val="270"/>
              </a:spcBef>
              <a:spcAft>
                <a:spcPts val="0"/>
              </a:spcAft>
              <a:buClr>
                <a:schemeClr val="lt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spcBef>
                <a:spcPts val="270"/>
              </a:spcBef>
              <a:spcAft>
                <a:spcPts val="0"/>
              </a:spcAft>
              <a:buClr>
                <a:schemeClr val="lt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spcBef>
                <a:spcPts val="270"/>
              </a:spcBef>
              <a:spcAft>
                <a:spcPts val="0"/>
              </a:spcAft>
              <a:buClr>
                <a:schemeClr val="lt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343342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-picture layout" preserve="1">
  <p:cSld name="4-picture layout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>
            <a:spLocks noGrp="1"/>
          </p:cNvSpPr>
          <p:nvPr>
            <p:ph type="title"/>
          </p:nvPr>
        </p:nvSpPr>
        <p:spPr>
          <a:xfrm>
            <a:off x="2" y="0"/>
            <a:ext cx="8184444" cy="9913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EEB211"/>
              </a:buClr>
              <a:buSzPts val="1800"/>
              <a:buFont typeface="Calibri"/>
              <a:buNone/>
              <a:defRPr sz="3200" b="0" i="0" u="none" strike="noStrike" cap="none">
                <a:solidFill>
                  <a:srgbClr val="EEB21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6" name="Google Shape;26;p7"/>
          <p:cNvSpPr>
            <a:spLocks noGrp="1"/>
          </p:cNvSpPr>
          <p:nvPr>
            <p:ph type="pic" idx="2"/>
          </p:nvPr>
        </p:nvSpPr>
        <p:spPr>
          <a:xfrm>
            <a:off x="417692" y="1278466"/>
            <a:ext cx="5508977" cy="2346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274300" bIns="45700" anchor="t" anchorCtr="0"/>
          <a:lstStyle>
            <a:lvl1pPr marR="0" lvl="0" algn="l" rtl="0">
              <a:spcBef>
                <a:spcPts val="480"/>
              </a:spcBef>
              <a:spcAft>
                <a:spcPts val="0"/>
              </a:spcAft>
              <a:buClr>
                <a:srgbClr val="7F7F7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420"/>
              </a:spcBef>
              <a:spcAft>
                <a:spcPts val="0"/>
              </a:spcAft>
              <a:buClr>
                <a:srgbClr val="7F7F7F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R="0" lvl="4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R="0" lvl="5" algn="l" rtl="0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" name="Google Shape;27;p7"/>
          <p:cNvSpPr>
            <a:spLocks noGrp="1"/>
          </p:cNvSpPr>
          <p:nvPr>
            <p:ph type="pic" idx="3"/>
          </p:nvPr>
        </p:nvSpPr>
        <p:spPr>
          <a:xfrm>
            <a:off x="6197602" y="1278469"/>
            <a:ext cx="5565423" cy="2346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274300" bIns="45700" anchor="t" anchorCtr="0"/>
          <a:lstStyle>
            <a:lvl1pPr marR="0" lvl="0" algn="l" rtl="0">
              <a:spcBef>
                <a:spcPts val="480"/>
              </a:spcBef>
              <a:spcAft>
                <a:spcPts val="0"/>
              </a:spcAft>
              <a:buClr>
                <a:srgbClr val="7F7F7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420"/>
              </a:spcBef>
              <a:spcAft>
                <a:spcPts val="0"/>
              </a:spcAft>
              <a:buClr>
                <a:srgbClr val="7F7F7F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R="0" lvl="4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R="0" lvl="5" algn="l" rtl="0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" name="Google Shape;28;p7"/>
          <p:cNvSpPr>
            <a:spLocks noGrp="1"/>
          </p:cNvSpPr>
          <p:nvPr>
            <p:ph type="pic" idx="4"/>
          </p:nvPr>
        </p:nvSpPr>
        <p:spPr>
          <a:xfrm>
            <a:off x="417692" y="3793066"/>
            <a:ext cx="5508977" cy="24513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274300" bIns="45700" anchor="t" anchorCtr="0"/>
          <a:lstStyle>
            <a:lvl1pPr marR="0" lvl="0" algn="l" rtl="0">
              <a:spcBef>
                <a:spcPts val="480"/>
              </a:spcBef>
              <a:spcAft>
                <a:spcPts val="0"/>
              </a:spcAft>
              <a:buClr>
                <a:srgbClr val="7F7F7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420"/>
              </a:spcBef>
              <a:spcAft>
                <a:spcPts val="0"/>
              </a:spcAft>
              <a:buClr>
                <a:srgbClr val="7F7F7F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R="0" lvl="4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R="0" lvl="5" algn="l" rtl="0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9" name="Google Shape;29;p7"/>
          <p:cNvSpPr>
            <a:spLocks noGrp="1"/>
          </p:cNvSpPr>
          <p:nvPr>
            <p:ph type="pic" idx="5"/>
          </p:nvPr>
        </p:nvSpPr>
        <p:spPr>
          <a:xfrm>
            <a:off x="6197602" y="3793069"/>
            <a:ext cx="5565423" cy="2451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274300" bIns="45700" anchor="t" anchorCtr="0"/>
          <a:lstStyle>
            <a:lvl1pPr marR="0" lvl="0" algn="l" rtl="0">
              <a:spcBef>
                <a:spcPts val="480"/>
              </a:spcBef>
              <a:spcAft>
                <a:spcPts val="0"/>
              </a:spcAft>
              <a:buClr>
                <a:srgbClr val="7F7F7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420"/>
              </a:spcBef>
              <a:spcAft>
                <a:spcPts val="0"/>
              </a:spcAft>
              <a:buClr>
                <a:srgbClr val="7F7F7F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R="0" lvl="4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R="0" lvl="5" algn="l" rtl="0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724731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-picture layout" preserve="1">
  <p:cSld name="9-picture layou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8"/>
          <p:cNvSpPr txBox="1">
            <a:spLocks noGrp="1"/>
          </p:cNvSpPr>
          <p:nvPr>
            <p:ph type="title"/>
          </p:nvPr>
        </p:nvSpPr>
        <p:spPr>
          <a:xfrm>
            <a:off x="2" y="0"/>
            <a:ext cx="8184444" cy="9913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EEB211"/>
              </a:buClr>
              <a:buSzPts val="1800"/>
              <a:buFont typeface="Calibri"/>
              <a:buNone/>
              <a:defRPr sz="3200" b="0" i="0" u="none" strike="noStrike" cap="none">
                <a:solidFill>
                  <a:srgbClr val="EEB21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2" name="Google Shape;32;p8"/>
          <p:cNvSpPr>
            <a:spLocks noGrp="1"/>
          </p:cNvSpPr>
          <p:nvPr>
            <p:ph type="pic" idx="2"/>
          </p:nvPr>
        </p:nvSpPr>
        <p:spPr>
          <a:xfrm>
            <a:off x="293512" y="1303867"/>
            <a:ext cx="3725333" cy="14256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274300" bIns="45700" anchor="t" anchorCtr="0"/>
          <a:lstStyle>
            <a:lvl1pPr marR="0" lvl="0" algn="l" rtl="0">
              <a:spcBef>
                <a:spcPts val="480"/>
              </a:spcBef>
              <a:spcAft>
                <a:spcPts val="0"/>
              </a:spcAft>
              <a:buClr>
                <a:srgbClr val="7F7F7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420"/>
              </a:spcBef>
              <a:spcAft>
                <a:spcPts val="0"/>
              </a:spcAft>
              <a:buClr>
                <a:srgbClr val="7F7F7F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R="0" lvl="4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R="0" lvl="5" algn="l" rtl="0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3" name="Google Shape;33;p8"/>
          <p:cNvSpPr>
            <a:spLocks noGrp="1"/>
          </p:cNvSpPr>
          <p:nvPr>
            <p:ph type="pic" idx="3"/>
          </p:nvPr>
        </p:nvSpPr>
        <p:spPr>
          <a:xfrm>
            <a:off x="8123702" y="1303867"/>
            <a:ext cx="3763500" cy="14256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274300" bIns="45700" anchor="t" anchorCtr="0"/>
          <a:lstStyle>
            <a:lvl1pPr marR="0" lvl="0" algn="l" rtl="0">
              <a:spcBef>
                <a:spcPts val="480"/>
              </a:spcBef>
              <a:spcAft>
                <a:spcPts val="0"/>
              </a:spcAft>
              <a:buClr>
                <a:srgbClr val="7F7F7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420"/>
              </a:spcBef>
              <a:spcAft>
                <a:spcPts val="0"/>
              </a:spcAft>
              <a:buClr>
                <a:srgbClr val="7F7F7F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R="0" lvl="4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R="0" lvl="5" algn="l" rtl="0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" name="Google Shape;34;p8"/>
          <p:cNvSpPr>
            <a:spLocks noGrp="1"/>
          </p:cNvSpPr>
          <p:nvPr>
            <p:ph type="pic" idx="4"/>
          </p:nvPr>
        </p:nvSpPr>
        <p:spPr>
          <a:xfrm>
            <a:off x="4176889" y="1303867"/>
            <a:ext cx="3804355" cy="14256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274300" bIns="45700" anchor="t" anchorCtr="0"/>
          <a:lstStyle>
            <a:lvl1pPr marR="0" lvl="0" algn="l" rtl="0">
              <a:spcBef>
                <a:spcPts val="480"/>
              </a:spcBef>
              <a:spcAft>
                <a:spcPts val="0"/>
              </a:spcAft>
              <a:buClr>
                <a:srgbClr val="7F7F7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420"/>
              </a:spcBef>
              <a:spcAft>
                <a:spcPts val="0"/>
              </a:spcAft>
              <a:buClr>
                <a:srgbClr val="7F7F7F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R="0" lvl="4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R="0" lvl="5" algn="l" rtl="0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" name="Google Shape;35;p8"/>
          <p:cNvSpPr>
            <a:spLocks noGrp="1"/>
          </p:cNvSpPr>
          <p:nvPr>
            <p:ph type="pic" idx="5"/>
          </p:nvPr>
        </p:nvSpPr>
        <p:spPr>
          <a:xfrm>
            <a:off x="293512" y="2878670"/>
            <a:ext cx="3725333" cy="158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274300" bIns="45700" anchor="t" anchorCtr="0"/>
          <a:lstStyle>
            <a:lvl1pPr marR="0" lvl="0" algn="l" rtl="0">
              <a:spcBef>
                <a:spcPts val="480"/>
              </a:spcBef>
              <a:spcAft>
                <a:spcPts val="0"/>
              </a:spcAft>
              <a:buClr>
                <a:srgbClr val="7F7F7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420"/>
              </a:spcBef>
              <a:spcAft>
                <a:spcPts val="0"/>
              </a:spcAft>
              <a:buClr>
                <a:srgbClr val="7F7F7F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R="0" lvl="4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R="0" lvl="5" algn="l" rtl="0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6" name="Google Shape;36;p8"/>
          <p:cNvSpPr>
            <a:spLocks noGrp="1"/>
          </p:cNvSpPr>
          <p:nvPr>
            <p:ph type="pic" idx="6"/>
          </p:nvPr>
        </p:nvSpPr>
        <p:spPr>
          <a:xfrm>
            <a:off x="8123702" y="2878670"/>
            <a:ext cx="3763500" cy="158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274300" bIns="45700" anchor="t" anchorCtr="0"/>
          <a:lstStyle>
            <a:lvl1pPr marR="0" lvl="0" algn="l" rtl="0">
              <a:spcBef>
                <a:spcPts val="480"/>
              </a:spcBef>
              <a:spcAft>
                <a:spcPts val="0"/>
              </a:spcAft>
              <a:buClr>
                <a:srgbClr val="7F7F7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420"/>
              </a:spcBef>
              <a:spcAft>
                <a:spcPts val="0"/>
              </a:spcAft>
              <a:buClr>
                <a:srgbClr val="7F7F7F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R="0" lvl="4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R="0" lvl="5" algn="l" rtl="0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7" name="Google Shape;37;p8"/>
          <p:cNvSpPr>
            <a:spLocks noGrp="1"/>
          </p:cNvSpPr>
          <p:nvPr>
            <p:ph type="pic" idx="7"/>
          </p:nvPr>
        </p:nvSpPr>
        <p:spPr>
          <a:xfrm>
            <a:off x="4161300" y="2878670"/>
            <a:ext cx="3819944" cy="158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274300" bIns="45700" anchor="t" anchorCtr="0"/>
          <a:lstStyle>
            <a:lvl1pPr marR="0" lvl="0" algn="l" rtl="0">
              <a:spcBef>
                <a:spcPts val="480"/>
              </a:spcBef>
              <a:spcAft>
                <a:spcPts val="0"/>
              </a:spcAft>
              <a:buClr>
                <a:srgbClr val="7F7F7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420"/>
              </a:spcBef>
              <a:spcAft>
                <a:spcPts val="0"/>
              </a:spcAft>
              <a:buClr>
                <a:srgbClr val="7F7F7F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R="0" lvl="4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R="0" lvl="5" algn="l" rtl="0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" name="Google Shape;38;p8"/>
          <p:cNvSpPr>
            <a:spLocks noGrp="1"/>
          </p:cNvSpPr>
          <p:nvPr>
            <p:ph type="pic" idx="8"/>
          </p:nvPr>
        </p:nvSpPr>
        <p:spPr>
          <a:xfrm>
            <a:off x="293512" y="4610109"/>
            <a:ext cx="3725333" cy="1575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274300" bIns="45700" anchor="t" anchorCtr="0"/>
          <a:lstStyle>
            <a:lvl1pPr marR="0" lvl="0" algn="l" rtl="0">
              <a:spcBef>
                <a:spcPts val="480"/>
              </a:spcBef>
              <a:spcAft>
                <a:spcPts val="0"/>
              </a:spcAft>
              <a:buClr>
                <a:srgbClr val="7F7F7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420"/>
              </a:spcBef>
              <a:spcAft>
                <a:spcPts val="0"/>
              </a:spcAft>
              <a:buClr>
                <a:srgbClr val="7F7F7F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R="0" lvl="4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R="0" lvl="5" algn="l" rtl="0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9" name="Google Shape;39;p8"/>
          <p:cNvSpPr>
            <a:spLocks noGrp="1"/>
          </p:cNvSpPr>
          <p:nvPr>
            <p:ph type="pic" idx="9"/>
          </p:nvPr>
        </p:nvSpPr>
        <p:spPr>
          <a:xfrm>
            <a:off x="8123702" y="4610109"/>
            <a:ext cx="3763500" cy="1575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274300" bIns="45700" anchor="t" anchorCtr="0"/>
          <a:lstStyle>
            <a:lvl1pPr marR="0" lvl="0" algn="l" rtl="0">
              <a:spcBef>
                <a:spcPts val="480"/>
              </a:spcBef>
              <a:spcAft>
                <a:spcPts val="0"/>
              </a:spcAft>
              <a:buClr>
                <a:srgbClr val="7F7F7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420"/>
              </a:spcBef>
              <a:spcAft>
                <a:spcPts val="0"/>
              </a:spcAft>
              <a:buClr>
                <a:srgbClr val="7F7F7F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R="0" lvl="4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R="0" lvl="5" algn="l" rtl="0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0" name="Google Shape;40;p8"/>
          <p:cNvSpPr>
            <a:spLocks noGrp="1"/>
          </p:cNvSpPr>
          <p:nvPr>
            <p:ph type="pic" idx="13"/>
          </p:nvPr>
        </p:nvSpPr>
        <p:spPr>
          <a:xfrm>
            <a:off x="4161300" y="4610109"/>
            <a:ext cx="3819944" cy="1575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274300" bIns="45700" anchor="t" anchorCtr="0"/>
          <a:lstStyle>
            <a:lvl1pPr marR="0" lvl="0" algn="l" rtl="0">
              <a:spcBef>
                <a:spcPts val="480"/>
              </a:spcBef>
              <a:spcAft>
                <a:spcPts val="0"/>
              </a:spcAft>
              <a:buClr>
                <a:srgbClr val="7F7F7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420"/>
              </a:spcBef>
              <a:spcAft>
                <a:spcPts val="0"/>
              </a:spcAft>
              <a:buClr>
                <a:srgbClr val="7F7F7F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R="0" lvl="4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R="0" lvl="5" algn="l" rtl="0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780706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B28A33-6727-4EC0-B88C-32D472CA6F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28E019-C5F2-4243-BC55-DFF5EE63A7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D6B59-2790-4F2C-8C7F-FB2CF5650D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64BE0-84EC-1546-B1B2-3EA1E9E0F9D6}" type="datetimeFigureOut">
              <a:rPr lang="en-US" smtClean="0"/>
              <a:t>3/4/21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E20B20-7B64-4FC1-863B-3EBFC62D1A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6AAA56-D438-4439-B1E6-C82011EF3A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2510D-A1E0-2547-8039-1553D13E2B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3527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.jpe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>
          <a:blip r:embed="rId4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8128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Calibri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09600" y="1600203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61950" algn="l" rtl="0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–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64135125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>
          <a:blip r:embed="rId6">
            <a:alphaModFix/>
          </a:blip>
          <a:stretch>
            <a:fillRect/>
          </a:stretch>
        </a:blip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 txBox="1">
            <a:spLocks noGrp="1"/>
          </p:cNvSpPr>
          <p:nvPr>
            <p:ph type="title"/>
          </p:nvPr>
        </p:nvSpPr>
        <p:spPr>
          <a:xfrm>
            <a:off x="2" y="0"/>
            <a:ext cx="8184444" cy="9913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EEB211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EEB21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6" name="Google Shape;16;p4"/>
          <p:cNvSpPr txBox="1">
            <a:spLocks noGrp="1"/>
          </p:cNvSpPr>
          <p:nvPr>
            <p:ph type="body" idx="1"/>
          </p:nvPr>
        </p:nvSpPr>
        <p:spPr>
          <a:xfrm>
            <a:off x="2" y="1490133"/>
            <a:ext cx="11796889" cy="4707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274300" bIns="45700" anchor="t" anchorCtr="0"/>
          <a:lstStyle>
            <a:lvl1pPr marL="457200" marR="0" lvl="0" indent="-228600" algn="l" rtl="0">
              <a:spcBef>
                <a:spcPts val="480"/>
              </a:spcBef>
              <a:spcAft>
                <a:spcPts val="0"/>
              </a:spcAft>
              <a:buClr>
                <a:srgbClr val="7F7F7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61950" algn="l" rtl="0">
              <a:spcBef>
                <a:spcPts val="420"/>
              </a:spcBef>
              <a:spcAft>
                <a:spcPts val="0"/>
              </a:spcAft>
              <a:buClr>
                <a:srgbClr val="7F7F7F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marR="0" lvl="5" indent="-323850" algn="l" rtl="0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23850" algn="l" rtl="0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23850" algn="l" rtl="0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23850" algn="l" rtl="0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31031547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chemeClr val="tx1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504744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microsoft.com/office/2007/relationships/hdphoto" Target="../media/hdphoto1.wdp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amazonfctours.com/BWI2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cloud.anylogic.com/model/9e6c6e8c-bc28-482e-a3ef-d3e5baf4901b?mode=SETTINGS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1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BB73C-E01E-47DD-A8D2-5F660CAD3E9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2800">
                <a:solidFill>
                  <a:schemeClr val="tx1"/>
                </a:solidFill>
              </a:rPr>
              <a:t>Team 3</a:t>
            </a:r>
            <a:br>
              <a:rPr lang="en-US" sz="2800">
                <a:solidFill>
                  <a:schemeClr val="tx1"/>
                </a:solidFill>
              </a:rPr>
            </a:br>
            <a:r>
              <a:rPr lang="en-US" sz="2800">
                <a:solidFill>
                  <a:schemeClr val="tx1"/>
                </a:solidFill>
              </a:rPr>
              <a:t>Strategic Carrier Model Simulation (SCMS)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B4F08E-450D-4542-87A1-83AA332A90D4}"/>
              </a:ext>
            </a:extLst>
          </p:cNvPr>
          <p:cNvSpPr txBox="1"/>
          <p:nvPr/>
        </p:nvSpPr>
        <p:spPr>
          <a:xfrm>
            <a:off x="4717942" y="5518688"/>
            <a:ext cx="3627894" cy="45328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6" name="Picture 5" descr="A picture containing indoor, floor, yellow&#10;&#10;Description automatically generated">
            <a:extLst>
              <a:ext uri="{FF2B5EF4-FFF2-40B4-BE49-F238E27FC236}">
                <a16:creationId xmlns:a16="http://schemas.microsoft.com/office/drawing/2014/main" id="{773A411E-79D3-2347-9DB4-93067A7873B2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67112" y="4245138"/>
            <a:ext cx="3627894" cy="2505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7176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4BF2199-785B-1D49-91AC-73B04B7A94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1374577"/>
            <a:ext cx="11774311" cy="4673600"/>
          </a:xfrm>
        </p:spPr>
        <p:txBody>
          <a:bodyPr/>
          <a:lstStyle/>
          <a:p>
            <a:r>
              <a:rPr lang="en-US"/>
              <a:t>Prime Air will deliver packages using UAS to customers within 30 minutes of placing their order.</a:t>
            </a:r>
          </a:p>
          <a:p>
            <a:endParaRPr lang="en-US"/>
          </a:p>
          <a:p>
            <a:r>
              <a:rPr lang="en-US"/>
              <a:t>Before a customer can place an order for delivery via Prime Air: 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/>
              <a:t>Reviewed weather conditions to ensure the UA will remain within operational limits</a:t>
            </a:r>
          </a:p>
          <a:p>
            <a:pPr marL="971550" lvl="1" indent="-285750">
              <a:buFont typeface="Arial" panose="020B0604020202020204" pitchFamily="34" charset="0"/>
              <a:buChar char="•"/>
            </a:pPr>
            <a:r>
              <a:rPr lang="en-US"/>
              <a:t>Icing: No flights in known icing conditions</a:t>
            </a:r>
          </a:p>
          <a:p>
            <a:pPr marL="971550" lvl="1" indent="-285750">
              <a:buFont typeface="Arial" panose="020B0604020202020204" pitchFamily="34" charset="0"/>
              <a:buChar char="•"/>
            </a:pPr>
            <a:r>
              <a:rPr lang="en-US"/>
              <a:t>Wind: Max 24 knots (total including gusts)</a:t>
            </a:r>
          </a:p>
          <a:p>
            <a:pPr marL="971550" lvl="1" indent="-285750">
              <a:buFont typeface="Arial" panose="020B0604020202020204" pitchFamily="34" charset="0"/>
              <a:buChar char="•"/>
            </a:pPr>
            <a:r>
              <a:rPr lang="en-US"/>
              <a:t>Areas of significant meteorological activity: No operations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/>
              <a:t>Identified all known airspace constraints 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/>
              <a:t>High level of confidence that the potential order can meet the 30-minute delivery commitment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/>
              <a:t>Payload fits within the weight and space constraints of the MK27 </a:t>
            </a:r>
          </a:p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9169F6-00D3-BB44-AF65-5998E70A1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Qualification for Prime Air</a:t>
            </a:r>
            <a:endParaRPr lang="en-US"/>
          </a:p>
        </p:txBody>
      </p:sp>
      <p:pic>
        <p:nvPicPr>
          <p:cNvPr id="4098" name="Picture 2" descr="Amazon Prime Air Drones to Start Delivering Packages in 'Months', Company  Says | Technology News">
            <a:extLst>
              <a:ext uri="{FF2B5EF4-FFF2-40B4-BE49-F238E27FC236}">
                <a16:creationId xmlns:a16="http://schemas.microsoft.com/office/drawing/2014/main" id="{EE8839DD-A727-544C-85A5-CC41B04934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94488" y="4611222"/>
            <a:ext cx="3908809" cy="2125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Ice crystal - Free icons">
            <a:extLst>
              <a:ext uri="{FF2B5EF4-FFF2-40B4-BE49-F238E27FC236}">
                <a16:creationId xmlns:a16="http://schemas.microsoft.com/office/drawing/2014/main" id="{0D3403C0-017C-4047-8018-1A956147EA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49377" y="4791794"/>
            <a:ext cx="1470137" cy="1470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Blowing wind / windy flat icon for apps and websites | Wind logo, Wind  tattoo, Wind">
            <a:extLst>
              <a:ext uri="{FF2B5EF4-FFF2-40B4-BE49-F238E27FC236}">
                <a16:creationId xmlns:a16="http://schemas.microsoft.com/office/drawing/2014/main" id="{5584996D-0DFC-A54C-894E-C1655396A0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59375" y1="18333" x2="59375" y2="18333"/>
                        <a14:foregroundMark x1="67813" y1="72500" x2="67813" y2="72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07091" y="4796712"/>
            <a:ext cx="2140047" cy="1605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Lighting Svg Png Icon Free Download (#292324) - OnlineWebFonts.COM">
            <a:extLst>
              <a:ext uri="{FF2B5EF4-FFF2-40B4-BE49-F238E27FC236}">
                <a16:creationId xmlns:a16="http://schemas.microsoft.com/office/drawing/2014/main" id="{49DA3FD0-8B6F-4444-B4FC-DB6CCC7E8C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64724" y="4732623"/>
            <a:ext cx="887557" cy="1592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&quot;No&quot; Symbol 6">
            <a:extLst>
              <a:ext uri="{FF2B5EF4-FFF2-40B4-BE49-F238E27FC236}">
                <a16:creationId xmlns:a16="http://schemas.microsoft.com/office/drawing/2014/main" id="{32EFD7F8-CBA9-1D40-85A5-2294595D8B88}"/>
              </a:ext>
            </a:extLst>
          </p:cNvPr>
          <p:cNvSpPr>
            <a:spLocks noChangeAspect="1"/>
          </p:cNvSpPr>
          <p:nvPr/>
        </p:nvSpPr>
        <p:spPr>
          <a:xfrm>
            <a:off x="4947120" y="4742483"/>
            <a:ext cx="1659988" cy="1583096"/>
          </a:xfrm>
          <a:prstGeom prst="noSmoking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&quot;No&quot; Symbol 19">
            <a:extLst>
              <a:ext uri="{FF2B5EF4-FFF2-40B4-BE49-F238E27FC236}">
                <a16:creationId xmlns:a16="http://schemas.microsoft.com/office/drawing/2014/main" id="{DDB06C96-376C-F542-AA25-2E9E57D32E8E}"/>
              </a:ext>
            </a:extLst>
          </p:cNvPr>
          <p:cNvSpPr>
            <a:spLocks noChangeAspect="1"/>
          </p:cNvSpPr>
          <p:nvPr/>
        </p:nvSpPr>
        <p:spPr>
          <a:xfrm>
            <a:off x="7354451" y="4742483"/>
            <a:ext cx="1659988" cy="1583096"/>
          </a:xfrm>
          <a:prstGeom prst="noSmoking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&quot;No&quot; Symbol 20">
            <a:extLst>
              <a:ext uri="{FF2B5EF4-FFF2-40B4-BE49-F238E27FC236}">
                <a16:creationId xmlns:a16="http://schemas.microsoft.com/office/drawing/2014/main" id="{1AF361DA-FE82-E24F-9957-C5163DA9B4C6}"/>
              </a:ext>
            </a:extLst>
          </p:cNvPr>
          <p:cNvSpPr>
            <a:spLocks noChangeAspect="1"/>
          </p:cNvSpPr>
          <p:nvPr/>
        </p:nvSpPr>
        <p:spPr>
          <a:xfrm>
            <a:off x="9478508" y="4732623"/>
            <a:ext cx="1659988" cy="1583096"/>
          </a:xfrm>
          <a:prstGeom prst="noSmoking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37188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E46438A-B70B-C745-98F1-9F45A8BD9443}"/>
              </a:ext>
            </a:extLst>
          </p:cNvPr>
          <p:cNvSpPr/>
          <p:nvPr/>
        </p:nvSpPr>
        <p:spPr>
          <a:xfrm>
            <a:off x="1" y="1"/>
            <a:ext cx="12191999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F92BEC0-0099-6942-9735-592E273059F4}"/>
              </a:ext>
            </a:extLst>
          </p:cNvPr>
          <p:cNvSpPr/>
          <p:nvPr/>
        </p:nvSpPr>
        <p:spPr>
          <a:xfrm>
            <a:off x="7006565" y="3325873"/>
            <a:ext cx="5185435" cy="35321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DAC392-6A01-4C58-89A5-B174AAB00533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spcFirstLastPara="1" wrap="square" lIns="274300" tIns="45700" rIns="91425" bIns="45700" anchor="ctr" anchorCtr="0"/>
          <a:lstStyle/>
          <a:p>
            <a:r>
              <a:rPr lang="en-US" sz="3200" b="1"/>
              <a:t>Data: Drone MK27 UAS</a:t>
            </a:r>
          </a:p>
        </p:txBody>
      </p:sp>
      <p:pic>
        <p:nvPicPr>
          <p:cNvPr id="4" name="Picture 4" descr="Diagram, engineering drawing&#10;&#10;Description automatically generated">
            <a:extLst>
              <a:ext uri="{FF2B5EF4-FFF2-40B4-BE49-F238E27FC236}">
                <a16:creationId xmlns:a16="http://schemas.microsoft.com/office/drawing/2014/main" id="{1F3C2873-4E55-4A25-A36E-DBE927A9EB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6834" y="845898"/>
            <a:ext cx="5819289" cy="5271637"/>
          </a:xfrm>
          <a:prstGeom prst="rect">
            <a:avLst/>
          </a:prstGeom>
          <a:ln>
            <a:noFill/>
          </a:ln>
        </p:spPr>
      </p:pic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7FCF99C4-102B-46A5-920F-1A622930C2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1640641"/>
              </p:ext>
            </p:extLst>
          </p:nvPr>
        </p:nvGraphicFramePr>
        <p:xfrm>
          <a:off x="191071" y="785332"/>
          <a:ext cx="6067226" cy="2590952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3033613">
                  <a:extLst>
                    <a:ext uri="{9D8B030D-6E8A-4147-A177-3AD203B41FA5}">
                      <a16:colId xmlns:a16="http://schemas.microsoft.com/office/drawing/2014/main" val="615178814"/>
                    </a:ext>
                  </a:extLst>
                </a:gridCol>
                <a:gridCol w="3033613">
                  <a:extLst>
                    <a:ext uri="{9D8B030D-6E8A-4147-A177-3AD203B41FA5}">
                      <a16:colId xmlns:a16="http://schemas.microsoft.com/office/drawing/2014/main" val="1159306090"/>
                    </a:ext>
                  </a:extLst>
                </a:gridCol>
              </a:tblGrid>
              <a:tr h="705242">
                <a:tc gridSpan="2"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General Specifications &amp; Performance Characteristics 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vl="0">
                        <a:buNone/>
                      </a:pP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21886032"/>
                  </a:ext>
                </a:extLst>
              </a:tr>
              <a:tr h="314285"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UA Type </a:t>
                      </a:r>
                      <a:endParaRPr lang="en-US" sz="180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100" b="0" u="none" strike="noStrike" noProof="0">
                          <a:solidFill>
                            <a:srgbClr val="333333"/>
                          </a:solidFill>
                          <a:effectLst/>
                        </a:rPr>
                        <a:t>VTOL hybrid</a:t>
                      </a:r>
                      <a:endParaRPr lang="en-US" sz="18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29357667"/>
                  </a:ext>
                </a:extLst>
              </a:tr>
              <a:tr h="314285"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Max payload weight at planned range </a:t>
                      </a:r>
                      <a:endParaRPr lang="en-US" sz="180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100">
                          <a:effectLst/>
                        </a:rPr>
                        <a:t>5 lbs.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0985056"/>
                  </a:ext>
                </a:extLst>
              </a:tr>
              <a:tr h="314285"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Nominal cruise speed </a:t>
                      </a:r>
                      <a:endParaRPr lang="en-US" sz="180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100">
                          <a:effectLst/>
                        </a:rPr>
                        <a:t>60 kts. IAS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6117366"/>
                  </a:ext>
                </a:extLst>
              </a:tr>
              <a:tr h="314285"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Max planned operating altitude </a:t>
                      </a:r>
                      <a:endParaRPr lang="en-US" sz="180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100">
                          <a:effectLst/>
                        </a:rPr>
                        <a:t>400 ft. AGL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05446405"/>
                  </a:ext>
                </a:extLst>
              </a:tr>
              <a:tr h="314285"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Max operating altitude </a:t>
                      </a:r>
                      <a:endParaRPr lang="en-US" sz="180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100">
                          <a:effectLst/>
                        </a:rPr>
                        <a:t>1,200 ft AGL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0287739"/>
                  </a:ext>
                </a:extLst>
              </a:tr>
              <a:tr h="314285"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Planned Range </a:t>
                      </a:r>
                      <a:endParaRPr lang="en-US" sz="180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100">
                          <a:effectLst/>
                        </a:rPr>
                        <a:t>15 NM. Round trip (with reserve)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32989961"/>
                  </a:ext>
                </a:extLst>
              </a:tr>
            </a:tbl>
          </a:graphicData>
        </a:graphic>
      </p:graphicFrame>
      <p:pic>
        <p:nvPicPr>
          <p:cNvPr id="1026" name="Picture 2" descr="Amazon's Drone Delivery Program is “Taking Off” - Ship Watchers">
            <a:extLst>
              <a:ext uri="{FF2B5EF4-FFF2-40B4-BE49-F238E27FC236}">
                <a16:creationId xmlns:a16="http://schemas.microsoft.com/office/drawing/2014/main" id="{FF268526-0440-1040-AE3F-E77122159E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6495" y="3870823"/>
            <a:ext cx="6061802" cy="2309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64705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4DAADE3-E34F-4E1C-B1ED-FEA15E87FE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94669" y="1123120"/>
            <a:ext cx="5863981" cy="4673600"/>
          </a:xfrm>
        </p:spPr>
        <p:txBody>
          <a:bodyPr/>
          <a:lstStyle/>
          <a:p>
            <a:pPr marL="228600" indent="0"/>
            <a:r>
              <a:rPr lang="en-US" sz="2800">
                <a:solidFill>
                  <a:schemeClr val="tx1"/>
                </a:solidFill>
              </a:rPr>
              <a:t>Simulation will focus on Baltimore metropolitan area with orders being fulfilled at the BWI2 Amazon Fulfilment Center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tx1"/>
                </a:solidFill>
              </a:rPr>
              <a:t>Service Area is 7.5 NM radius 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tx1"/>
                </a:solidFill>
              </a:rPr>
              <a:t>Area includes:</a:t>
            </a:r>
          </a:p>
          <a:p>
            <a:pPr marL="971550" lvl="1" indent="-285750"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1"/>
                </a:solidFill>
              </a:rPr>
              <a:t>Baltimore city</a:t>
            </a:r>
          </a:p>
          <a:p>
            <a:pPr marL="971550" lvl="1" indent="-285750"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1"/>
                </a:solidFill>
              </a:rPr>
              <a:t>Baltimore County</a:t>
            </a:r>
          </a:p>
          <a:p>
            <a:pPr marL="971550" lvl="1" indent="-285750"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1"/>
                </a:solidFill>
              </a:rPr>
              <a:t>Anne Arundel County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55186C-5226-4F1F-B473-E08B8C771CA4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spcFirstLastPara="1" wrap="square" lIns="274300" tIns="45700" rIns="91425" bIns="45700" anchor="ctr" anchorCtr="0"/>
          <a:lstStyle/>
          <a:p>
            <a:r>
              <a:rPr lang="en-US" sz="3200" b="1"/>
              <a:t>Service Area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95C148-5204-8748-AD33-33E064FD30A3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2177" y="1046722"/>
            <a:ext cx="5863823" cy="5265691"/>
          </a:xfrm>
          <a:prstGeom prst="rect">
            <a:avLst/>
          </a:prstGeom>
        </p:spPr>
      </p:pic>
      <p:sp>
        <p:nvSpPr>
          <p:cNvPr id="6" name="5-Point Star 5">
            <a:extLst>
              <a:ext uri="{FF2B5EF4-FFF2-40B4-BE49-F238E27FC236}">
                <a16:creationId xmlns:a16="http://schemas.microsoft.com/office/drawing/2014/main" id="{B5484018-81CA-7D4F-9239-1CE2D0B6A5CB}"/>
              </a:ext>
            </a:extLst>
          </p:cNvPr>
          <p:cNvSpPr/>
          <p:nvPr/>
        </p:nvSpPr>
        <p:spPr>
          <a:xfrm>
            <a:off x="2971801" y="3535715"/>
            <a:ext cx="225356" cy="211471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6C0581C-E6ED-724C-A1EE-CCAE80F3E3A5}"/>
              </a:ext>
            </a:extLst>
          </p:cNvPr>
          <p:cNvSpPr/>
          <p:nvPr/>
        </p:nvSpPr>
        <p:spPr>
          <a:xfrm>
            <a:off x="1962778" y="3802556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/>
              <a:t>BWI2: Amazon Fulfillment Center</a:t>
            </a:r>
          </a:p>
          <a:p>
            <a:r>
              <a:rPr lang="en-US"/>
              <a:t>Baltimore, MD</a:t>
            </a:r>
            <a:endParaRPr lang="en-US">
              <a:hlinkClick r:id="rId4"/>
            </a:endParaRPr>
          </a:p>
        </p:txBody>
      </p:sp>
    </p:spTree>
    <p:extLst>
      <p:ext uri="{BB962C8B-B14F-4D97-AF65-F5344CB8AC3E}">
        <p14:creationId xmlns:p14="http://schemas.microsoft.com/office/powerpoint/2010/main" val="33399464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A68CF06-15A5-D448-96CC-A5DC6EC8C3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811" y="2548648"/>
            <a:ext cx="8184444" cy="991352"/>
          </a:xfrm>
        </p:spPr>
        <p:txBody>
          <a:bodyPr/>
          <a:lstStyle/>
          <a:p>
            <a:r>
              <a:rPr lang="en-US" b="1"/>
              <a:t>Assumptions, Constraints, and Requirements</a:t>
            </a:r>
          </a:p>
        </p:txBody>
      </p:sp>
    </p:spTree>
    <p:extLst>
      <p:ext uri="{BB962C8B-B14F-4D97-AF65-F5344CB8AC3E}">
        <p14:creationId xmlns:p14="http://schemas.microsoft.com/office/powerpoint/2010/main" val="6271120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999981-DD92-8E4D-86EA-FD6B7E5776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9269" y="1252328"/>
            <a:ext cx="5630686" cy="4673600"/>
          </a:xfrm>
        </p:spPr>
        <p:txBody>
          <a:bodyPr/>
          <a:lstStyle/>
          <a:p>
            <a:pPr marL="228600" indent="0"/>
            <a:r>
              <a:rPr lang="en-US" sz="2400" b="1"/>
              <a:t>Assumptions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sz="2400"/>
              <a:t>Drone modeled to perform under nominal operating characteristics </a:t>
            </a:r>
            <a:endParaRPr lang="en-US"/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sz="2400" kern="0"/>
              <a:t>Environmental conditions do not impact drone's performance</a:t>
            </a:r>
            <a:endParaRPr lang="en-US" sz="2400"/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sz="2400"/>
              <a:t>Payload weight will not impact drone performance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sz="2400"/>
              <a:t>Receiving and preparing orders will be done in parallel to drone operations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sz="2400"/>
              <a:t>Drone delivery is FAA approved</a:t>
            </a:r>
            <a:endParaRPr lang="en-US" sz="1600"/>
          </a:p>
          <a:p>
            <a:endParaRPr lang="en-US" sz="16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2C1461-5DBD-5649-A084-73237EE1BD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269" y="103367"/>
            <a:ext cx="8184444" cy="991352"/>
          </a:xfrm>
        </p:spPr>
        <p:txBody>
          <a:bodyPr/>
          <a:lstStyle/>
          <a:p>
            <a:r>
              <a:rPr lang="en-US" b="1"/>
              <a:t>Model Assumptions and Simplifications</a:t>
            </a:r>
            <a:endParaRPr lang="en-US" sz="3200" b="1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57C6A323-8696-4ADA-A66F-2CEE119E61E9}"/>
              </a:ext>
            </a:extLst>
          </p:cNvPr>
          <p:cNvSpPr txBox="1">
            <a:spLocks/>
          </p:cNvSpPr>
          <p:nvPr/>
        </p:nvSpPr>
        <p:spPr>
          <a:xfrm>
            <a:off x="5647399" y="1252328"/>
            <a:ext cx="5630686" cy="46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274300" bIns="45700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28612" algn="l" rtl="0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rgbClr val="7F7F7F"/>
              </a:buClr>
              <a:buSzPts val="1575"/>
              <a:buFont typeface="Merriweather Sans"/>
              <a:buChar char="•"/>
              <a:defRPr sz="1575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8612" algn="l" rtl="0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rgbClr val="7F7F7F"/>
              </a:buClr>
              <a:buSzPts val="1575"/>
              <a:buFont typeface="Arial"/>
              <a:buChar char="•"/>
              <a:defRPr sz="1575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228600" indent="0"/>
            <a:r>
              <a:rPr lang="en-US" sz="2400" b="1" kern="0"/>
              <a:t>Simplifications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sz="2400"/>
              <a:t>Drone will perform one delivery per round trip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sz="2400"/>
              <a:t>Battery pack will be swapped during pre-flight time if capacity is insufficient for delivery distance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sz="2400"/>
              <a:t>Orders will be delivered to the centroid of each census tract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endParaRPr lang="en-US" sz="2400" kern="0"/>
          </a:p>
          <a:p>
            <a:endParaRPr lang="en-US" sz="1600" kern="0"/>
          </a:p>
        </p:txBody>
      </p:sp>
    </p:spTree>
    <p:extLst>
      <p:ext uri="{BB962C8B-B14F-4D97-AF65-F5344CB8AC3E}">
        <p14:creationId xmlns:p14="http://schemas.microsoft.com/office/powerpoint/2010/main" val="25431849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270DBD1-9D2A-406B-85EB-FE60696B75EA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spcFirstLastPara="1" wrap="square" lIns="274300" tIns="45700" rIns="91425" bIns="45700" anchor="ctr" anchorCtr="0"/>
          <a:lstStyle/>
          <a:p>
            <a:r>
              <a:rPr lang="en-US" b="1"/>
              <a:t>Simulation Requirements</a:t>
            </a:r>
            <a:endParaRPr lang="en-US" sz="3200" b="1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38A878B8-1B71-4D68-AAA0-4366AC1CF3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7843694"/>
              </p:ext>
            </p:extLst>
          </p:nvPr>
        </p:nvGraphicFramePr>
        <p:xfrm>
          <a:off x="892472" y="1271418"/>
          <a:ext cx="10092256" cy="502890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05560">
                  <a:extLst>
                    <a:ext uri="{9D8B030D-6E8A-4147-A177-3AD203B41FA5}">
                      <a16:colId xmlns:a16="http://schemas.microsoft.com/office/drawing/2014/main" val="2229035586"/>
                    </a:ext>
                  </a:extLst>
                </a:gridCol>
                <a:gridCol w="5395632">
                  <a:extLst>
                    <a:ext uri="{9D8B030D-6E8A-4147-A177-3AD203B41FA5}">
                      <a16:colId xmlns:a16="http://schemas.microsoft.com/office/drawing/2014/main" val="2055038496"/>
                    </a:ext>
                  </a:extLst>
                </a:gridCol>
                <a:gridCol w="1152628">
                  <a:extLst>
                    <a:ext uri="{9D8B030D-6E8A-4147-A177-3AD203B41FA5}">
                      <a16:colId xmlns:a16="http://schemas.microsoft.com/office/drawing/2014/main" val="2278022019"/>
                    </a:ext>
                  </a:extLst>
                </a:gridCol>
                <a:gridCol w="1018990">
                  <a:extLst>
                    <a:ext uri="{9D8B030D-6E8A-4147-A177-3AD203B41FA5}">
                      <a16:colId xmlns:a16="http://schemas.microsoft.com/office/drawing/2014/main" val="1008462244"/>
                    </a:ext>
                  </a:extLst>
                </a:gridCol>
                <a:gridCol w="1219446">
                  <a:extLst>
                    <a:ext uri="{9D8B030D-6E8A-4147-A177-3AD203B41FA5}">
                      <a16:colId xmlns:a16="http://schemas.microsoft.com/office/drawing/2014/main" val="701621222"/>
                    </a:ext>
                  </a:extLst>
                </a:gridCol>
              </a:tblGrid>
              <a:tr h="29365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</a:rPr>
                        <a:t>Requirement ID</a:t>
                      </a:r>
                      <a:endParaRPr lang="en-US" sz="120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</a:rPr>
                        <a:t>Requirement</a:t>
                      </a:r>
                      <a:endParaRPr lang="en-US" sz="120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</a:rPr>
                        <a:t>Baseline</a:t>
                      </a:r>
                      <a:endParaRPr lang="en-US" sz="120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</a:rPr>
                        <a:t>Input</a:t>
                      </a:r>
                      <a:endParaRPr lang="en-US" sz="120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</a:rPr>
                        <a:t>Output</a:t>
                      </a:r>
                      <a:endParaRPr lang="en-US" sz="120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16678945"/>
                  </a:ext>
                </a:extLst>
              </a:tr>
              <a:tr h="609216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SCMS-001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Generate the optimal number of drones needed to satisfy a 7.5 nautical mile service area around the Baltimore Amazon fulfillment center.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X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X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112003446"/>
                  </a:ext>
                </a:extLst>
              </a:tr>
              <a:tr h="293654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</a:rPr>
                        <a:t>SCMS-002</a:t>
                      </a:r>
                      <a:endParaRPr lang="en-US" sz="120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</a:rPr>
                        <a:t>The simulation shall consider various drone fleet sizes.</a:t>
                      </a:r>
                      <a:endParaRPr lang="en-US" sz="120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</a:rPr>
                        <a:t>X</a:t>
                      </a:r>
                      <a:endParaRPr lang="en-US" sz="120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</a:rPr>
                        <a:t>X</a:t>
                      </a:r>
                      <a:endParaRPr lang="en-US" sz="120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</a:rPr>
                        <a:t> </a:t>
                      </a:r>
                      <a:endParaRPr lang="en-US" sz="120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131596336"/>
                  </a:ext>
                </a:extLst>
              </a:tr>
              <a:tr h="607461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</a:rPr>
                        <a:t>SCMS-003</a:t>
                      </a:r>
                      <a:endParaRPr lang="en-US" sz="120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</a:rPr>
                        <a:t>The simulation shall provide delivery times from order confirmation to package delivery as an output.</a:t>
                      </a:r>
                      <a:endParaRPr lang="en-US" sz="120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</a:rPr>
                        <a:t>X</a:t>
                      </a:r>
                      <a:endParaRPr lang="en-US" sz="120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</a:rPr>
                        <a:t> </a:t>
                      </a:r>
                      <a:endParaRPr lang="en-US" sz="120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</a:rPr>
                        <a:t>X</a:t>
                      </a:r>
                      <a:endParaRPr lang="en-US" sz="120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658834246"/>
                  </a:ext>
                </a:extLst>
              </a:tr>
              <a:tr h="293654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</a:rPr>
                        <a:t>SCMS-004</a:t>
                      </a:r>
                      <a:endParaRPr lang="en-US" sz="120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</a:rPr>
                        <a:t>The simulation shall accept various order rates as an input.</a:t>
                      </a:r>
                      <a:endParaRPr lang="en-US" sz="120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</a:rPr>
                        <a:t>X</a:t>
                      </a:r>
                      <a:endParaRPr lang="en-US" sz="120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</a:rPr>
                        <a:t>X</a:t>
                      </a:r>
                      <a:endParaRPr lang="en-US" sz="120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</a:rPr>
                        <a:t> </a:t>
                      </a:r>
                      <a:endParaRPr lang="en-US" sz="120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602540475"/>
                  </a:ext>
                </a:extLst>
              </a:tr>
              <a:tr h="607461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</a:rPr>
                        <a:t>SCMS-005</a:t>
                      </a:r>
                      <a:endParaRPr lang="en-US" sz="120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</a:rPr>
                        <a:t>The simulation shall accept location coordinates as inputs for delivery sites.</a:t>
                      </a:r>
                      <a:endParaRPr lang="en-US" sz="120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</a:rPr>
                        <a:t>X</a:t>
                      </a:r>
                      <a:endParaRPr lang="en-US" sz="120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</a:rPr>
                        <a:t>X</a:t>
                      </a:r>
                      <a:endParaRPr lang="en-US" sz="120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</a:rPr>
                        <a:t> </a:t>
                      </a:r>
                      <a:endParaRPr lang="en-US" sz="120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969496159"/>
                  </a:ext>
                </a:extLst>
              </a:tr>
              <a:tr h="293654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</a:rPr>
                        <a:t>SCMS-006</a:t>
                      </a:r>
                      <a:endParaRPr lang="en-US" sz="120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</a:rPr>
                        <a:t>The simulation shall consider population density when generating orders.</a:t>
                      </a:r>
                      <a:endParaRPr lang="en-US" sz="120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</a:rPr>
                        <a:t> </a:t>
                      </a:r>
                      <a:endParaRPr lang="en-US" sz="120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</a:rPr>
                        <a:t>X</a:t>
                      </a:r>
                      <a:endParaRPr lang="en-US" sz="120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</a:rPr>
                        <a:t> </a:t>
                      </a:r>
                      <a:endParaRPr lang="en-US" sz="120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212475463"/>
                  </a:ext>
                </a:extLst>
              </a:tr>
              <a:tr h="607461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</a:rPr>
                        <a:t>SCMS-007</a:t>
                      </a:r>
                      <a:endParaRPr lang="en-US" sz="120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</a:rPr>
                        <a:t>The simulation shall include a 2-D graphical representation of the service area.</a:t>
                      </a:r>
                      <a:endParaRPr lang="en-US" sz="120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</a:rPr>
                        <a:t>X</a:t>
                      </a:r>
                      <a:endParaRPr lang="en-US" sz="120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</a:rPr>
                        <a:t> </a:t>
                      </a:r>
                      <a:endParaRPr lang="en-US" sz="120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</a:rPr>
                        <a:t> </a:t>
                      </a:r>
                      <a:endParaRPr lang="en-US" sz="120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14533974"/>
                  </a:ext>
                </a:extLst>
              </a:tr>
              <a:tr h="521571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</a:rPr>
                        <a:t>SCMS-008</a:t>
                      </a:r>
                      <a:endParaRPr lang="en-US" sz="120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</a:rPr>
                        <a:t>The simulation shall generate representative orders based on the service population.</a:t>
                      </a:r>
                      <a:endParaRPr lang="en-US" sz="120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</a:rPr>
                        <a:t>X</a:t>
                      </a:r>
                      <a:endParaRPr lang="en-US" sz="120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</a:rPr>
                        <a:t>X</a:t>
                      </a:r>
                      <a:endParaRPr lang="en-US" sz="120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</a:rPr>
                        <a:t> </a:t>
                      </a:r>
                      <a:endParaRPr lang="en-US" sz="120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873690093"/>
                  </a:ext>
                </a:extLst>
              </a:tr>
              <a:tr h="607461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</a:rPr>
                        <a:t>SCMS-009</a:t>
                      </a:r>
                      <a:endParaRPr lang="en-US" sz="120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</a:rPr>
                        <a:t>The simulation shall consider various adoption rates for drone delivery.</a:t>
                      </a:r>
                      <a:endParaRPr lang="en-US" sz="120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</a:rPr>
                        <a:t>X</a:t>
                      </a:r>
                      <a:endParaRPr lang="en-US" sz="120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</a:rPr>
                        <a:t>X </a:t>
                      </a:r>
                      <a:endParaRPr lang="en-US" sz="120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</a:rPr>
                        <a:t> </a:t>
                      </a:r>
                      <a:endParaRPr lang="en-US" sz="120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515398523"/>
                  </a:ext>
                </a:extLst>
              </a:tr>
              <a:tr h="293654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</a:rPr>
                        <a:t>SCMS-010</a:t>
                      </a:r>
                      <a:endParaRPr lang="en-US" sz="120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The simulation shall follow the Amazon CONOPs for drone flight.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</a:rPr>
                        <a:t>X</a:t>
                      </a:r>
                      <a:endParaRPr lang="en-US" sz="120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</a:rPr>
                        <a:t> </a:t>
                      </a:r>
                      <a:endParaRPr lang="en-US" sz="120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</a:rPr>
                        <a:t> </a:t>
                      </a:r>
                      <a:endParaRPr lang="en-US" sz="120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7518797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117661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A68CF06-15A5-D448-96CC-A5DC6EC8C3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174" y="2564551"/>
            <a:ext cx="8184444" cy="991352"/>
          </a:xfrm>
        </p:spPr>
        <p:txBody>
          <a:bodyPr/>
          <a:lstStyle/>
          <a:p>
            <a:r>
              <a:rPr lang="en-US" b="1"/>
              <a:t>Conceptual Model</a:t>
            </a:r>
          </a:p>
        </p:txBody>
      </p:sp>
    </p:spTree>
    <p:extLst>
      <p:ext uri="{BB962C8B-B14F-4D97-AF65-F5344CB8AC3E}">
        <p14:creationId xmlns:p14="http://schemas.microsoft.com/office/powerpoint/2010/main" val="35769609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526584F-F892-8A41-A344-549662B67E4C}"/>
              </a:ext>
            </a:extLst>
          </p:cNvPr>
          <p:cNvSpPr/>
          <p:nvPr/>
        </p:nvSpPr>
        <p:spPr>
          <a:xfrm>
            <a:off x="10458449" y="3569306"/>
            <a:ext cx="1409653" cy="756863"/>
          </a:xfrm>
          <a:prstGeom prst="rect">
            <a:avLst/>
          </a:prstGeom>
          <a:ln>
            <a:solidFill>
              <a:srgbClr val="FFFF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Optimized Fleet Size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CBCD374-0A8E-9949-961D-67CF97707D05}"/>
              </a:ext>
            </a:extLst>
          </p:cNvPr>
          <p:cNvSpPr/>
          <p:nvPr/>
        </p:nvSpPr>
        <p:spPr>
          <a:xfrm>
            <a:off x="4748219" y="1187620"/>
            <a:ext cx="1409653" cy="75686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Pre-Flight Time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ECB0569-D191-674C-9FE1-8A3FBA77ADD1}"/>
              </a:ext>
            </a:extLst>
          </p:cNvPr>
          <p:cNvSpPr/>
          <p:nvPr/>
        </p:nvSpPr>
        <p:spPr>
          <a:xfrm>
            <a:off x="4748219" y="2245647"/>
            <a:ext cx="1409653" cy="75686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Drone Speed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EF87F68-A6F4-1249-8F10-4A6178B1C5BD}"/>
              </a:ext>
            </a:extLst>
          </p:cNvPr>
          <p:cNvSpPr/>
          <p:nvPr/>
        </p:nvSpPr>
        <p:spPr>
          <a:xfrm>
            <a:off x="2743207" y="3441036"/>
            <a:ext cx="3000375" cy="124777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SCMS</a:t>
            </a:r>
          </a:p>
          <a:p>
            <a:pPr algn="ctr"/>
            <a:r>
              <a:rPr lang="en-US"/>
              <a:t>Simulation</a:t>
            </a:r>
          </a:p>
        </p:txBody>
      </p:sp>
      <p:pic>
        <p:nvPicPr>
          <p:cNvPr id="16" name="Graphic 15" descr="Artificial Intelligence with solid fill">
            <a:extLst>
              <a:ext uri="{FF2B5EF4-FFF2-40B4-BE49-F238E27FC236}">
                <a16:creationId xmlns:a16="http://schemas.microsoft.com/office/drawing/2014/main" id="{6B856C0C-02CB-644C-B920-0C094AC699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20004" y="3591241"/>
            <a:ext cx="914400" cy="914400"/>
          </a:xfrm>
          <a:prstGeom prst="rect">
            <a:avLst/>
          </a:prstGeom>
          <a:effectLst/>
        </p:spPr>
      </p:pic>
      <p:pic>
        <p:nvPicPr>
          <p:cNvPr id="20" name="Graphic 19" descr="Bar chart outline">
            <a:extLst>
              <a:ext uri="{FF2B5EF4-FFF2-40B4-BE49-F238E27FC236}">
                <a16:creationId xmlns:a16="http://schemas.microsoft.com/office/drawing/2014/main" id="{DD1F5529-4661-E947-9EDF-A0329BA0A8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453147" y="3595628"/>
            <a:ext cx="914400" cy="914400"/>
          </a:xfrm>
          <a:prstGeom prst="rect">
            <a:avLst/>
          </a:prstGeom>
          <a:effectLst/>
        </p:spPr>
      </p:pic>
      <p:pic>
        <p:nvPicPr>
          <p:cNvPr id="24" name="Graphic 23" descr="Bar graph with upward trend outline">
            <a:extLst>
              <a:ext uri="{FF2B5EF4-FFF2-40B4-BE49-F238E27FC236}">
                <a16:creationId xmlns:a16="http://schemas.microsoft.com/office/drawing/2014/main" id="{7054B9AB-1CD5-4048-9615-E808502BF9B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186861" y="3588674"/>
            <a:ext cx="914400" cy="914400"/>
          </a:xfrm>
          <a:prstGeom prst="rect">
            <a:avLst/>
          </a:prstGeom>
          <a:effectLst/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0677AEF-B125-DA4D-A540-031AE32FCA39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2157401" y="4064924"/>
            <a:ext cx="58580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4" name="Elbow Connector 33">
            <a:extLst>
              <a:ext uri="{FF2B5EF4-FFF2-40B4-BE49-F238E27FC236}">
                <a16:creationId xmlns:a16="http://schemas.microsoft.com/office/drawing/2014/main" id="{76B00AAB-4D97-9746-976C-9D20E374FFEB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1724962" y="1701697"/>
            <a:ext cx="429496" cy="4262744"/>
          </a:xfrm>
          <a:prstGeom prst="bentConnector2">
            <a:avLst/>
          </a:prstGeom>
          <a:ln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586E84A4-BE8C-654A-AD9D-589A4860AE3D}"/>
              </a:ext>
            </a:extLst>
          </p:cNvPr>
          <p:cNvCxnSpPr>
            <a:stCxn id="20" idx="3"/>
            <a:endCxn id="16" idx="1"/>
          </p:cNvCxnSpPr>
          <p:nvPr/>
        </p:nvCxnSpPr>
        <p:spPr>
          <a:xfrm flipV="1">
            <a:off x="7367547" y="4048441"/>
            <a:ext cx="452457" cy="43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F276B6F4-0852-5041-9934-95496643207C}"/>
              </a:ext>
            </a:extLst>
          </p:cNvPr>
          <p:cNvCxnSpPr>
            <a:stCxn id="14" idx="3"/>
            <a:endCxn id="20" idx="1"/>
          </p:cNvCxnSpPr>
          <p:nvPr/>
        </p:nvCxnSpPr>
        <p:spPr>
          <a:xfrm flipV="1">
            <a:off x="5743582" y="4052828"/>
            <a:ext cx="709565" cy="1209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37D8BE88-850D-A741-ADCA-3238110A24F2}"/>
              </a:ext>
            </a:extLst>
          </p:cNvPr>
          <p:cNvCxnSpPr>
            <a:stCxn id="16" idx="3"/>
            <a:endCxn id="24" idx="1"/>
          </p:cNvCxnSpPr>
          <p:nvPr/>
        </p:nvCxnSpPr>
        <p:spPr>
          <a:xfrm flipV="1">
            <a:off x="8734404" y="4045874"/>
            <a:ext cx="452457" cy="25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B98E47F0-FAF1-FE43-84C0-6E97224C9961}"/>
              </a:ext>
            </a:extLst>
          </p:cNvPr>
          <p:cNvCxnSpPr>
            <a:cxnSpLocks/>
            <a:stCxn id="24" idx="3"/>
          </p:cNvCxnSpPr>
          <p:nvPr/>
        </p:nvCxnSpPr>
        <p:spPr>
          <a:xfrm flipV="1">
            <a:off x="10101261" y="4038170"/>
            <a:ext cx="357188" cy="770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57" name="Elbow Connector 56">
            <a:extLst>
              <a:ext uri="{FF2B5EF4-FFF2-40B4-BE49-F238E27FC236}">
                <a16:creationId xmlns:a16="http://schemas.microsoft.com/office/drawing/2014/main" id="{548911AB-84BB-C343-ACA4-7007A6816882}"/>
              </a:ext>
            </a:extLst>
          </p:cNvPr>
          <p:cNvCxnSpPr>
            <a:cxnSpLocks/>
            <a:stCxn id="9" idx="1"/>
            <a:endCxn id="14" idx="0"/>
          </p:cNvCxnSpPr>
          <p:nvPr/>
        </p:nvCxnSpPr>
        <p:spPr>
          <a:xfrm rot="10800000" flipV="1">
            <a:off x="4243395" y="1566052"/>
            <a:ext cx="504824" cy="1874984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E31FC4F5-43BC-3640-831C-1B398FE187A4}"/>
              </a:ext>
            </a:extLst>
          </p:cNvPr>
          <p:cNvCxnSpPr>
            <a:cxnSpLocks/>
            <a:stCxn id="10" idx="1"/>
          </p:cNvCxnSpPr>
          <p:nvPr/>
        </p:nvCxnSpPr>
        <p:spPr>
          <a:xfrm flipH="1" flipV="1">
            <a:off x="4243394" y="2624078"/>
            <a:ext cx="504825" cy="1"/>
          </a:xfrm>
          <a:prstGeom prst="line">
            <a:avLst/>
          </a:prstGeom>
          <a:ln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62" name="Elbow Connector 61">
            <a:extLst>
              <a:ext uri="{FF2B5EF4-FFF2-40B4-BE49-F238E27FC236}">
                <a16:creationId xmlns:a16="http://schemas.microsoft.com/office/drawing/2014/main" id="{330A1263-D010-D348-8A00-31B5E222ABC5}"/>
              </a:ext>
            </a:extLst>
          </p:cNvPr>
          <p:cNvCxnSpPr>
            <a:stCxn id="16" idx="2"/>
            <a:endCxn id="14" idx="2"/>
          </p:cNvCxnSpPr>
          <p:nvPr/>
        </p:nvCxnSpPr>
        <p:spPr>
          <a:xfrm rot="5400000">
            <a:off x="6168715" y="2580322"/>
            <a:ext cx="183170" cy="4033809"/>
          </a:xfrm>
          <a:prstGeom prst="bentConnector3">
            <a:avLst>
              <a:gd name="adj1" fmla="val 789383"/>
            </a:avLst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FFC77FFE-F996-B44E-B278-2123B76349BD}"/>
              </a:ext>
            </a:extLst>
          </p:cNvPr>
          <p:cNvSpPr/>
          <p:nvPr/>
        </p:nvSpPr>
        <p:spPr>
          <a:xfrm>
            <a:off x="152401" y="773722"/>
            <a:ext cx="1757363" cy="5662538"/>
          </a:xfrm>
          <a:prstGeom prst="roundRect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>
                <a:solidFill>
                  <a:schemeClr val="tx1"/>
                </a:solidFill>
              </a:rPr>
              <a:t>Input Data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F7114B6B-8E68-2C42-BD39-2F89A0BBCE8A}"/>
              </a:ext>
            </a:extLst>
          </p:cNvPr>
          <p:cNvSpPr txBox="1"/>
          <p:nvPr/>
        </p:nvSpPr>
        <p:spPr>
          <a:xfrm>
            <a:off x="7465238" y="3016206"/>
            <a:ext cx="16453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Data</a:t>
            </a:r>
          </a:p>
          <a:p>
            <a:pPr algn="ctr"/>
            <a:r>
              <a:rPr lang="en-US"/>
              <a:t>Interpretation 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DE3343D2-801A-B843-A0E4-E58795E2E59B}"/>
              </a:ext>
            </a:extLst>
          </p:cNvPr>
          <p:cNvSpPr txBox="1"/>
          <p:nvPr/>
        </p:nvSpPr>
        <p:spPr>
          <a:xfrm>
            <a:off x="9010653" y="4462960"/>
            <a:ext cx="12858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Optimize Data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7EA017A-4E0A-DD40-BA2B-C30C5D68FC49}"/>
              </a:ext>
            </a:extLst>
          </p:cNvPr>
          <p:cNvSpPr txBox="1"/>
          <p:nvPr/>
        </p:nvSpPr>
        <p:spPr>
          <a:xfrm>
            <a:off x="6267409" y="4510028"/>
            <a:ext cx="12858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Raw Data Output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85852263-5134-B148-A2D8-8559788123E5}"/>
              </a:ext>
            </a:extLst>
          </p:cNvPr>
          <p:cNvSpPr txBox="1"/>
          <p:nvPr/>
        </p:nvSpPr>
        <p:spPr>
          <a:xfrm>
            <a:off x="4687515" y="5976133"/>
            <a:ext cx="3145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V&amp;V and Update Parameters</a:t>
            </a:r>
          </a:p>
        </p:txBody>
      </p:sp>
      <p:sp>
        <p:nvSpPr>
          <p:cNvPr id="70" name="Rounded Rectangle 69">
            <a:extLst>
              <a:ext uri="{FF2B5EF4-FFF2-40B4-BE49-F238E27FC236}">
                <a16:creationId xmlns:a16="http://schemas.microsoft.com/office/drawing/2014/main" id="{0A1E43FC-8961-074F-B356-63C4C5108ECD}"/>
              </a:ext>
            </a:extLst>
          </p:cNvPr>
          <p:cNvSpPr/>
          <p:nvPr/>
        </p:nvSpPr>
        <p:spPr>
          <a:xfrm>
            <a:off x="4626783" y="547639"/>
            <a:ext cx="3206302" cy="2685416"/>
          </a:xfrm>
          <a:prstGeom prst="round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>
                <a:solidFill>
                  <a:schemeClr val="tx1"/>
                </a:solidFill>
              </a:rPr>
              <a:t>Assumed Values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5AB293D4-A74D-D640-8C0D-908FF501AACE}"/>
              </a:ext>
            </a:extLst>
          </p:cNvPr>
          <p:cNvSpPr/>
          <p:nvPr/>
        </p:nvSpPr>
        <p:spPr>
          <a:xfrm>
            <a:off x="8854620" y="1947810"/>
            <a:ext cx="490519" cy="329234"/>
          </a:xfrm>
          <a:prstGeom prst="rect">
            <a:avLst/>
          </a:prstGeom>
          <a:ln w="76200">
            <a:solidFill>
              <a:srgbClr val="FF0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2F179C25-1BA3-C34C-B79D-7C96BA84EB76}"/>
              </a:ext>
            </a:extLst>
          </p:cNvPr>
          <p:cNvSpPr txBox="1"/>
          <p:nvPr/>
        </p:nvSpPr>
        <p:spPr>
          <a:xfrm>
            <a:off x="9466641" y="1926765"/>
            <a:ext cx="1616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Key Variables </a:t>
            </a:r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CDD6B3AD-317A-5446-A43A-0499B9F35FB2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1729942" y="2582154"/>
            <a:ext cx="427459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AF10A094-0ABC-824D-A64B-7D04103AE00F}"/>
              </a:ext>
            </a:extLst>
          </p:cNvPr>
          <p:cNvCxnSpPr>
            <a:cxnSpLocks/>
          </p:cNvCxnSpPr>
          <p:nvPr/>
        </p:nvCxnSpPr>
        <p:spPr>
          <a:xfrm flipV="1">
            <a:off x="1723975" y="5029276"/>
            <a:ext cx="433426" cy="1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90" name="Rectangle 89">
            <a:extLst>
              <a:ext uri="{FF2B5EF4-FFF2-40B4-BE49-F238E27FC236}">
                <a16:creationId xmlns:a16="http://schemas.microsoft.com/office/drawing/2014/main" id="{329EFBCA-A1B2-F24F-A3AE-D0491CB5E0FF}"/>
              </a:ext>
            </a:extLst>
          </p:cNvPr>
          <p:cNvSpPr/>
          <p:nvPr/>
        </p:nvSpPr>
        <p:spPr>
          <a:xfrm>
            <a:off x="6310171" y="1699455"/>
            <a:ext cx="1409653" cy="75686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Battery Swap Time</a:t>
            </a:r>
          </a:p>
        </p:txBody>
      </p: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D44EEAEA-C0EE-FB4B-879C-53F82DDAA06B}"/>
              </a:ext>
            </a:extLst>
          </p:cNvPr>
          <p:cNvCxnSpPr>
            <a:cxnSpLocks/>
            <a:stCxn id="90" idx="1"/>
          </p:cNvCxnSpPr>
          <p:nvPr/>
        </p:nvCxnSpPr>
        <p:spPr>
          <a:xfrm flipH="1" flipV="1">
            <a:off x="4243394" y="2073481"/>
            <a:ext cx="2066777" cy="4406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99544E46-32CB-EA4C-85FE-6D0C1DFAC0BD}"/>
              </a:ext>
            </a:extLst>
          </p:cNvPr>
          <p:cNvCxnSpPr>
            <a:cxnSpLocks/>
          </p:cNvCxnSpPr>
          <p:nvPr/>
        </p:nvCxnSpPr>
        <p:spPr>
          <a:xfrm flipV="1">
            <a:off x="1723975" y="5944914"/>
            <a:ext cx="433426" cy="1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EE08476D-6789-BC41-ACE3-E9848215AFE8}"/>
              </a:ext>
            </a:extLst>
          </p:cNvPr>
          <p:cNvSpPr/>
          <p:nvPr/>
        </p:nvSpPr>
        <p:spPr>
          <a:xfrm>
            <a:off x="320289" y="1237813"/>
            <a:ext cx="1409653" cy="75686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Service Area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E1A65EC-DEAB-D644-8D77-B749FA435F7E}"/>
              </a:ext>
            </a:extLst>
          </p:cNvPr>
          <p:cNvSpPr/>
          <p:nvPr/>
        </p:nvSpPr>
        <p:spPr>
          <a:xfrm>
            <a:off x="320289" y="2988767"/>
            <a:ext cx="1409653" cy="75686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Delivery Location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015E8CA-A370-794C-B7E3-BFE700F0788B}"/>
              </a:ext>
            </a:extLst>
          </p:cNvPr>
          <p:cNvSpPr/>
          <p:nvPr/>
        </p:nvSpPr>
        <p:spPr>
          <a:xfrm>
            <a:off x="320289" y="2113290"/>
            <a:ext cx="1409653" cy="75686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Population Density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3B98FCB-1978-7C46-AA05-E782AF5627C2}"/>
              </a:ext>
            </a:extLst>
          </p:cNvPr>
          <p:cNvSpPr/>
          <p:nvPr/>
        </p:nvSpPr>
        <p:spPr>
          <a:xfrm>
            <a:off x="320289" y="4739721"/>
            <a:ext cx="1409653" cy="756863"/>
          </a:xfrm>
          <a:prstGeom prst="rect">
            <a:avLst/>
          </a:prstGeom>
          <a:ln w="76200">
            <a:solidFill>
              <a:srgbClr val="FF0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Fleet Size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71A8AF4-92FC-7347-8EA0-B53BEE7688CD}"/>
              </a:ext>
            </a:extLst>
          </p:cNvPr>
          <p:cNvSpPr/>
          <p:nvPr/>
        </p:nvSpPr>
        <p:spPr>
          <a:xfrm>
            <a:off x="320289" y="3864244"/>
            <a:ext cx="1409653" cy="756863"/>
          </a:xfrm>
          <a:prstGeom prst="rect">
            <a:avLst/>
          </a:prstGeom>
          <a:ln w="76200">
            <a:solidFill>
              <a:srgbClr val="FF0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Order Rate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C56BD6A-CCA1-7A49-A1A2-8555C51703E5}"/>
              </a:ext>
            </a:extLst>
          </p:cNvPr>
          <p:cNvSpPr/>
          <p:nvPr/>
        </p:nvSpPr>
        <p:spPr>
          <a:xfrm>
            <a:off x="320289" y="5615196"/>
            <a:ext cx="1409653" cy="75686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Target Delivery Time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D2F1E872-2E0B-7349-A17B-8E92CE16E174}"/>
              </a:ext>
            </a:extLst>
          </p:cNvPr>
          <p:cNvCxnSpPr>
            <a:cxnSpLocks/>
          </p:cNvCxnSpPr>
          <p:nvPr/>
        </p:nvCxnSpPr>
        <p:spPr>
          <a:xfrm>
            <a:off x="1729942" y="4242675"/>
            <a:ext cx="427459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EFE60451-18F2-EB40-8B01-15966F4A9B64}"/>
              </a:ext>
            </a:extLst>
          </p:cNvPr>
          <p:cNvCxnSpPr>
            <a:cxnSpLocks/>
          </p:cNvCxnSpPr>
          <p:nvPr/>
        </p:nvCxnSpPr>
        <p:spPr>
          <a:xfrm>
            <a:off x="1729942" y="3367198"/>
            <a:ext cx="427459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4" name="Title 3">
            <a:extLst>
              <a:ext uri="{FF2B5EF4-FFF2-40B4-BE49-F238E27FC236}">
                <a16:creationId xmlns:a16="http://schemas.microsoft.com/office/drawing/2014/main" id="{1E885E35-23CB-F540-BC31-29C9590D21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Conceptual Model</a:t>
            </a:r>
          </a:p>
        </p:txBody>
      </p:sp>
    </p:spTree>
    <p:extLst>
      <p:ext uri="{BB962C8B-B14F-4D97-AF65-F5344CB8AC3E}">
        <p14:creationId xmlns:p14="http://schemas.microsoft.com/office/powerpoint/2010/main" val="35060329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64018-E368-D546-84EE-ECFDEF99D36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3FBB8F8-4CB9-2248-9BE5-F602D2D6575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77AD9C-6F9E-6E4E-9A96-7A58E18A5F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59" y="399022"/>
            <a:ext cx="12192425" cy="6221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7946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ABE60B-2171-B247-8FF9-31B01A3476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6137" y="0"/>
            <a:ext cx="5255536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5817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7DC31-E91A-43D8-B63F-51B0BF29C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9123D0-5207-4F3D-9C08-304EF0DF3D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9254" y="876859"/>
            <a:ext cx="5633155" cy="5104281"/>
          </a:xfrm>
        </p:spPr>
        <p:txBody>
          <a:bodyPr/>
          <a:lstStyle/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/>
                </a:solidFill>
              </a:rPr>
              <a:t>Team SCMS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/>
                </a:solidFill>
              </a:rPr>
              <a:t>Background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/>
                </a:solidFill>
              </a:rPr>
              <a:t>Problem Statement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/>
              <a:t>CONOPS and Systems Engineering Lifecycle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/>
              <a:t>Assumptions, Constraints, and Requirements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/>
              <a:t>Conceptual Model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/>
              <a:t>Data Collection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/>
              <a:t>Model Validation and Verification Plan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/>
                </a:solidFill>
              </a:rPr>
              <a:t>Simulation Demo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/>
                </a:solidFill>
              </a:rPr>
              <a:t>Results Validation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/>
                </a:solidFill>
              </a:rPr>
              <a:t>Experiments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/>
              <a:t>Recommendations &amp; Future Experiments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3352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66C5F07-3018-5740-96B7-71B5BCC2B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" y="1490133"/>
            <a:ext cx="4292035" cy="4673600"/>
          </a:xfrm>
        </p:spPr>
        <p:txBody>
          <a:bodyPr/>
          <a:lstStyle/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/>
              <a:t>Prime Air plans to offers 30-minute delivery 24 hours a day 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endParaRPr lang="en-US"/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/>
              <a:t>For the simulation, it is assumed all orders are made between 8:00am – 8:00pm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endParaRPr lang="en-US"/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/>
              <a:t>Number of orders made outside of this window are negligible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endParaRPr lang="en-US"/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/>
              <a:t>Order rates will also fluctuate during the day and is assumed to fall into a normal distribution with peak ordering times between 1:00pm – 3:00pm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2527F87-C9EE-EB4F-9043-259EE65CDC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/>
              <a:t>Order Distribution </a:t>
            </a: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DDA6AB46-0066-E447-BC19-48F68EDC612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94123634"/>
              </p:ext>
            </p:extLst>
          </p:nvPr>
        </p:nvGraphicFramePr>
        <p:xfrm>
          <a:off x="4292037" y="1374045"/>
          <a:ext cx="7599680" cy="47896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597AE82D-FF8D-BC4F-BC3F-8012415D15CA}"/>
              </a:ext>
            </a:extLst>
          </p:cNvPr>
          <p:cNvSpPr/>
          <p:nvPr/>
        </p:nvSpPr>
        <p:spPr>
          <a:xfrm>
            <a:off x="7680960" y="2481485"/>
            <a:ext cx="1117600" cy="3682248"/>
          </a:xfrm>
          <a:prstGeom prst="rect">
            <a:avLst/>
          </a:prstGeom>
          <a:noFill/>
          <a:ln w="3810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3882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2D1DB4-7A4F-439B-AE11-296210A3C6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900" y="2347609"/>
            <a:ext cx="8184444" cy="991352"/>
          </a:xfrm>
        </p:spPr>
        <p:txBody>
          <a:bodyPr/>
          <a:lstStyle/>
          <a:p>
            <a:r>
              <a:rPr lang="en-US"/>
              <a:t>Data Collection</a:t>
            </a:r>
          </a:p>
        </p:txBody>
      </p:sp>
    </p:spTree>
    <p:extLst>
      <p:ext uri="{BB962C8B-B14F-4D97-AF65-F5344CB8AC3E}">
        <p14:creationId xmlns:p14="http://schemas.microsoft.com/office/powerpoint/2010/main" val="999652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829061-AD3C-4889-A8B2-6FA5CD7F84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/>
              <a:t>Data: Population and Location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D8C71C-39D7-4763-96FC-B545A892F3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-64597" y="1141686"/>
            <a:ext cx="5633155" cy="4765611"/>
          </a:xfrm>
        </p:spPr>
        <p:txBody>
          <a:bodyPr/>
          <a:lstStyle/>
          <a:p>
            <a:r>
              <a:rPr lang="en-US" sz="2400">
                <a:solidFill>
                  <a:schemeClr val="tx1"/>
                </a:solidFill>
              </a:rPr>
              <a:t>Tract Location</a:t>
            </a: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935E8616-FE52-4F71-AD1F-9E4EEEC07991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7832" y="5238923"/>
            <a:ext cx="3998196" cy="126437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213BEB1-2F11-BB4C-B338-3461D980507B}"/>
              </a:ext>
            </a:extLst>
          </p:cNvPr>
          <p:cNvSpPr/>
          <p:nvPr/>
        </p:nvSpPr>
        <p:spPr>
          <a:xfrm>
            <a:off x="6362838" y="1484889"/>
            <a:ext cx="130195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err="1"/>
              <a:t>data.census.gov</a:t>
            </a:r>
            <a:endParaRPr lang="en-US" sz="120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8C3401C-29E0-5E4D-A268-AD47C1D43482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42224" y="2147141"/>
            <a:ext cx="5645175" cy="377337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803CA4A-8EA0-124D-AD1F-94995091942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7832" y="2133921"/>
            <a:ext cx="3995862" cy="310824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C7C92D5-A3B9-B04A-9068-9BB66344F2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70555" y="1146793"/>
            <a:ext cx="2814484" cy="61895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E983A41-0BD7-4F40-8969-8F5A30BB3DD6}"/>
              </a:ext>
            </a:extLst>
          </p:cNvPr>
          <p:cNvSpPr/>
          <p:nvPr/>
        </p:nvSpPr>
        <p:spPr>
          <a:xfrm>
            <a:off x="350605" y="1504756"/>
            <a:ext cx="188064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err="1"/>
              <a:t>tigerweb.geo.census.gov</a:t>
            </a:r>
            <a:endParaRPr lang="en-US" sz="1200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F6402017-6663-5D45-B52B-D499F51065F3}"/>
              </a:ext>
            </a:extLst>
          </p:cNvPr>
          <p:cNvSpPr txBox="1">
            <a:spLocks/>
          </p:cNvSpPr>
          <p:nvPr/>
        </p:nvSpPr>
        <p:spPr>
          <a:xfrm>
            <a:off x="5924248" y="1117086"/>
            <a:ext cx="3095888" cy="506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274300" bIns="45700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14325" algn="l" rtl="0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rgbClr val="7F7F7F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marR="0" lvl="5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lt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lt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lt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lt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sz="2400" kern="0">
                <a:solidFill>
                  <a:schemeClr val="tx1"/>
                </a:solidFill>
              </a:rPr>
              <a:t>Tract Population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4036849-354A-444A-B6E9-17D84690F5BE}"/>
              </a:ext>
            </a:extLst>
          </p:cNvPr>
          <p:cNvSpPr/>
          <p:nvPr/>
        </p:nvSpPr>
        <p:spPr>
          <a:xfrm>
            <a:off x="9035143" y="239485"/>
            <a:ext cx="2743200" cy="9467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90EE93-A8F8-594C-9134-ABBEFFEBE31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44636" y="1169738"/>
            <a:ext cx="1308100" cy="6096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3745728-40B6-4745-A1B8-B7A8833F5B63}"/>
              </a:ext>
            </a:extLst>
          </p:cNvPr>
          <p:cNvSpPr txBox="1"/>
          <p:nvPr/>
        </p:nvSpPr>
        <p:spPr>
          <a:xfrm>
            <a:off x="4920219" y="2763139"/>
            <a:ext cx="1045479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b="1">
                <a:solidFill>
                  <a:srgbClr val="0432FF"/>
                </a:solidFill>
              </a:rPr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3813805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B9EEEF-0012-4003-9F77-D41A48A39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FIPS Codes and Tracts</a:t>
            </a:r>
          </a:p>
        </p:txBody>
      </p:sp>
      <p:pic>
        <p:nvPicPr>
          <p:cNvPr id="11" name="Picture 11" descr="Map&#10;&#10;Description automatically generated">
            <a:extLst>
              <a:ext uri="{FF2B5EF4-FFF2-40B4-BE49-F238E27FC236}">
                <a16:creationId xmlns:a16="http://schemas.microsoft.com/office/drawing/2014/main" id="{C4B50812-7677-4309-B488-1F4B1392DBB7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9962" y="1252986"/>
            <a:ext cx="3266979" cy="502057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4B6947B-2997-4599-8C7D-C517F0B48889}"/>
              </a:ext>
            </a:extLst>
          </p:cNvPr>
          <p:cNvSpPr txBox="1"/>
          <p:nvPr/>
        </p:nvSpPr>
        <p:spPr>
          <a:xfrm>
            <a:off x="1461657" y="4534052"/>
            <a:ext cx="1317779" cy="307777"/>
          </a:xfrm>
          <a:prstGeom prst="rect">
            <a:avLst/>
          </a:prstGeom>
          <a:solidFill>
            <a:srgbClr val="FFFFFF">
              <a:alpha val="75000"/>
            </a:srgbClr>
          </a:solidFill>
          <a:ln>
            <a:noFill/>
          </a:ln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ea typeface="+mn-lt"/>
                <a:cs typeface="+mn-lt"/>
              </a:rPr>
              <a:t>24003</a:t>
            </a:r>
            <a:endParaRPr lang="en-US">
              <a:ea typeface="+mn-lt"/>
              <a:cs typeface="+mn-lt"/>
            </a:endParaRPr>
          </a:p>
          <a:p>
            <a:pPr algn="ctr"/>
            <a:r>
              <a:rPr lang="en-US" sz="1000">
                <a:ea typeface="+mn-lt"/>
                <a:cs typeface="+mn-lt"/>
              </a:rPr>
              <a:t>Anne Arundel County</a:t>
            </a:r>
            <a:endParaRPr lang="en-US">
              <a:ea typeface="+mn-lt"/>
              <a:cs typeface="+mn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E1A03E5-A0E5-4CAA-9851-598D097213DC}"/>
              </a:ext>
            </a:extLst>
          </p:cNvPr>
          <p:cNvSpPr txBox="1"/>
          <p:nvPr/>
        </p:nvSpPr>
        <p:spPr>
          <a:xfrm>
            <a:off x="1036071" y="2337222"/>
            <a:ext cx="1115119" cy="307777"/>
          </a:xfrm>
          <a:prstGeom prst="rect">
            <a:avLst/>
          </a:prstGeom>
          <a:solidFill>
            <a:srgbClr val="FFFFFF">
              <a:alpha val="75000"/>
            </a:srgbClr>
          </a:solidFill>
          <a:ln>
            <a:noFill/>
          </a:ln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solidFill>
                  <a:srgbClr val="000000"/>
                </a:solidFill>
                <a:ea typeface="+mn-lt"/>
                <a:cs typeface="+mn-lt"/>
              </a:rPr>
              <a:t>24005</a:t>
            </a:r>
          </a:p>
          <a:p>
            <a:pPr algn="ctr"/>
            <a:r>
              <a:rPr lang="en-US" sz="1000">
                <a:solidFill>
                  <a:srgbClr val="000000"/>
                </a:solidFill>
                <a:ea typeface="+mn-lt"/>
                <a:cs typeface="+mn-lt"/>
              </a:rPr>
              <a:t>Baltimore County</a:t>
            </a:r>
            <a:endParaRPr lang="en-US" sz="1000">
              <a:solidFill>
                <a:srgbClr val="000000"/>
              </a:solidFill>
              <a:cs typeface="Arial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DD1C56C-5AED-40E4-AD52-06A0A6F9A866}"/>
              </a:ext>
            </a:extLst>
          </p:cNvPr>
          <p:cNvSpPr txBox="1"/>
          <p:nvPr/>
        </p:nvSpPr>
        <p:spPr>
          <a:xfrm>
            <a:off x="1380592" y="3087062"/>
            <a:ext cx="815184" cy="307777"/>
          </a:xfrm>
          <a:prstGeom prst="rect">
            <a:avLst/>
          </a:prstGeom>
          <a:solidFill>
            <a:srgbClr val="FFFFFF">
              <a:alpha val="75000"/>
            </a:srgbClr>
          </a:solidFill>
          <a:ln>
            <a:noFill/>
          </a:ln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ea typeface="+mn-lt"/>
                <a:cs typeface="+mn-lt"/>
              </a:rPr>
              <a:t>24510</a:t>
            </a:r>
            <a:endParaRPr lang="en-US">
              <a:cs typeface="Arial"/>
            </a:endParaRPr>
          </a:p>
          <a:p>
            <a:pPr algn="ctr"/>
            <a:r>
              <a:rPr lang="en-US" sz="1000">
                <a:ea typeface="+mn-lt"/>
                <a:cs typeface="+mn-lt"/>
              </a:rPr>
              <a:t>Baltimore city</a:t>
            </a:r>
            <a:endParaRPr lang="en-US">
              <a:cs typeface="Arial"/>
            </a:endParaRPr>
          </a:p>
        </p:txBody>
      </p:sp>
      <p:pic>
        <p:nvPicPr>
          <p:cNvPr id="15" name="Picture 15" descr="Diagram&#10;&#10;Description automatically generated">
            <a:extLst>
              <a:ext uri="{FF2B5EF4-FFF2-40B4-BE49-F238E27FC236}">
                <a16:creationId xmlns:a16="http://schemas.microsoft.com/office/drawing/2014/main" id="{096FCB90-5940-485C-86C0-7CDB24D5D4C8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53028" y="1254181"/>
            <a:ext cx="8271753" cy="5018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5729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2D1DB4-7A4F-439B-AE11-296210A3C6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215" y="2713369"/>
            <a:ext cx="8184444" cy="991352"/>
          </a:xfrm>
        </p:spPr>
        <p:txBody>
          <a:bodyPr/>
          <a:lstStyle/>
          <a:p>
            <a:r>
              <a:rPr lang="en-US" b="1"/>
              <a:t>Model Validation and Verification Plan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9289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B3D943-EA7A-4962-B0AA-1B5DF6156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" y="-64850"/>
            <a:ext cx="8184444" cy="991352"/>
          </a:xfrm>
        </p:spPr>
        <p:txBody>
          <a:bodyPr/>
          <a:lstStyle/>
          <a:p>
            <a:r>
              <a:rPr lang="en-US" b="1"/>
              <a:t>Model Validation and Verification Plan</a:t>
            </a:r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E4DAE86-BF67-4568-A0FF-7C25B1F961A8}"/>
              </a:ext>
            </a:extLst>
          </p:cNvPr>
          <p:cNvSpPr>
            <a:spLocks noChangeAspect="1"/>
          </p:cNvSpPr>
          <p:nvPr/>
        </p:nvSpPr>
        <p:spPr>
          <a:xfrm>
            <a:off x="1667151" y="723189"/>
            <a:ext cx="4646341" cy="3560956"/>
          </a:xfrm>
          <a:prstGeom prst="roundRect">
            <a:avLst/>
          </a:prstGeom>
          <a:noFill/>
          <a:ln w="28575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CBF5D97-3C39-4127-8377-755751A3CE55}"/>
              </a:ext>
            </a:extLst>
          </p:cNvPr>
          <p:cNvSpPr>
            <a:spLocks noChangeAspect="1"/>
          </p:cNvSpPr>
          <p:nvPr/>
        </p:nvSpPr>
        <p:spPr>
          <a:xfrm>
            <a:off x="1905042" y="1206412"/>
            <a:ext cx="1515258" cy="10795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Understand application and requirements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2C841AB-E071-4324-AF7A-C2AD8D663E74}"/>
              </a:ext>
            </a:extLst>
          </p:cNvPr>
          <p:cNvSpPr>
            <a:spLocks noChangeAspect="1"/>
          </p:cNvSpPr>
          <p:nvPr/>
        </p:nvSpPr>
        <p:spPr>
          <a:xfrm>
            <a:off x="4094399" y="2644920"/>
            <a:ext cx="1569480" cy="111816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Review conceptual model &amp; identify gaps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7ADBB8-0D29-4AAA-A1F4-BBF2E6A4F8EA}"/>
              </a:ext>
            </a:extLst>
          </p:cNvPr>
          <p:cNvSpPr txBox="1">
            <a:spLocks noChangeAspect="1"/>
          </p:cNvSpPr>
          <p:nvPr/>
        </p:nvSpPr>
        <p:spPr>
          <a:xfrm>
            <a:off x="2053732" y="804966"/>
            <a:ext cx="14608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/>
              <a:t>Validation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C3FF142-7360-4270-BBE7-C573AD3B19BF}"/>
              </a:ext>
            </a:extLst>
          </p:cNvPr>
          <p:cNvSpPr>
            <a:spLocks noChangeAspect="1"/>
          </p:cNvSpPr>
          <p:nvPr/>
        </p:nvSpPr>
        <p:spPr>
          <a:xfrm>
            <a:off x="6424924" y="2936327"/>
            <a:ext cx="4510209" cy="3456624"/>
          </a:xfrm>
          <a:prstGeom prst="roundRect">
            <a:avLst/>
          </a:prstGeom>
          <a:noFill/>
          <a:ln w="28575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98DCD18-C10E-480B-9DBA-2B941E4CF666}"/>
              </a:ext>
            </a:extLst>
          </p:cNvPr>
          <p:cNvSpPr>
            <a:spLocks noChangeAspect="1"/>
          </p:cNvSpPr>
          <p:nvPr/>
        </p:nvSpPr>
        <p:spPr>
          <a:xfrm>
            <a:off x="6873339" y="3696891"/>
            <a:ext cx="1311108" cy="9340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Assess code correctness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11CC48D-8374-4EBD-ABEB-0B4F9E0BEB48}"/>
              </a:ext>
            </a:extLst>
          </p:cNvPr>
          <p:cNvSpPr>
            <a:spLocks noChangeAspect="1"/>
          </p:cNvSpPr>
          <p:nvPr/>
        </p:nvSpPr>
        <p:spPr>
          <a:xfrm>
            <a:off x="8932608" y="5015811"/>
            <a:ext cx="1279307" cy="91143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Solution validation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7CAEA59-B39F-48CF-BCA0-4A515793210E}"/>
              </a:ext>
            </a:extLst>
          </p:cNvPr>
          <p:cNvSpPr txBox="1">
            <a:spLocks noChangeAspect="1"/>
          </p:cNvSpPr>
          <p:nvPr/>
        </p:nvSpPr>
        <p:spPr>
          <a:xfrm>
            <a:off x="6811499" y="3145458"/>
            <a:ext cx="15834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/>
              <a:t>Verification</a:t>
            </a: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E35C0828-09DC-4B79-9B3E-5911A204CC8E}"/>
              </a:ext>
            </a:extLst>
          </p:cNvPr>
          <p:cNvCxnSpPr>
            <a:cxnSpLocks noChangeAspect="1"/>
            <a:stCxn id="5" idx="3"/>
            <a:endCxn id="9" idx="0"/>
          </p:cNvCxnSpPr>
          <p:nvPr/>
        </p:nvCxnSpPr>
        <p:spPr>
          <a:xfrm>
            <a:off x="6313492" y="2503667"/>
            <a:ext cx="2366537" cy="432660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0C897A81-5393-418A-BB32-75BDA5CAB781}"/>
              </a:ext>
            </a:extLst>
          </p:cNvPr>
          <p:cNvCxnSpPr>
            <a:cxnSpLocks noChangeAspect="1"/>
            <a:stCxn id="6" idx="3"/>
            <a:endCxn id="7" idx="0"/>
          </p:cNvCxnSpPr>
          <p:nvPr/>
        </p:nvCxnSpPr>
        <p:spPr>
          <a:xfrm>
            <a:off x="3420300" y="1746180"/>
            <a:ext cx="1458839" cy="898740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5CE7131A-0DB0-45CB-B626-286AD4FE4FE0}"/>
              </a:ext>
            </a:extLst>
          </p:cNvPr>
          <p:cNvCxnSpPr>
            <a:cxnSpLocks noChangeAspect="1"/>
            <a:stCxn id="9" idx="1"/>
            <a:endCxn id="5" idx="2"/>
          </p:cNvCxnSpPr>
          <p:nvPr/>
        </p:nvCxnSpPr>
        <p:spPr>
          <a:xfrm rot="10800000">
            <a:off x="3990322" y="4284145"/>
            <a:ext cx="2434602" cy="38049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60E52763-38EC-46A2-8777-CA307269EAE0}"/>
              </a:ext>
            </a:extLst>
          </p:cNvPr>
          <p:cNvCxnSpPr>
            <a:cxnSpLocks noChangeAspect="1"/>
            <a:stCxn id="7" idx="1"/>
            <a:endCxn id="6" idx="2"/>
          </p:cNvCxnSpPr>
          <p:nvPr/>
        </p:nvCxnSpPr>
        <p:spPr>
          <a:xfrm rot="10800000">
            <a:off x="2662671" y="2285947"/>
            <a:ext cx="1431728" cy="918056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59824D8E-70E8-4A45-A6F5-CB0D63CC29EF}"/>
              </a:ext>
            </a:extLst>
          </p:cNvPr>
          <p:cNvCxnSpPr>
            <a:cxnSpLocks noChangeAspect="1"/>
            <a:stCxn id="10" idx="3"/>
            <a:endCxn id="11" idx="0"/>
          </p:cNvCxnSpPr>
          <p:nvPr/>
        </p:nvCxnSpPr>
        <p:spPr>
          <a:xfrm>
            <a:off x="8184447" y="4163936"/>
            <a:ext cx="1387815" cy="851875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8564F2EB-56F5-4E0E-84CE-B618BA9CFD08}"/>
              </a:ext>
            </a:extLst>
          </p:cNvPr>
          <p:cNvCxnSpPr>
            <a:cxnSpLocks noChangeAspect="1"/>
            <a:stCxn id="11" idx="1"/>
            <a:endCxn id="10" idx="2"/>
          </p:cNvCxnSpPr>
          <p:nvPr/>
        </p:nvCxnSpPr>
        <p:spPr>
          <a:xfrm rot="10800000">
            <a:off x="7528894" y="4630982"/>
            <a:ext cx="1403715" cy="840547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B895098-58D5-42E7-84C3-BB88B008E508}"/>
              </a:ext>
            </a:extLst>
          </p:cNvPr>
          <p:cNvSpPr txBox="1">
            <a:spLocks noChangeAspect="1"/>
          </p:cNvSpPr>
          <p:nvPr/>
        </p:nvSpPr>
        <p:spPr>
          <a:xfrm>
            <a:off x="4326263" y="1002138"/>
            <a:ext cx="183831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Review problem statement &amp; requirements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7DF2179-CFED-4A72-BAAE-B6F6AB39427E}"/>
              </a:ext>
            </a:extLst>
          </p:cNvPr>
          <p:cNvSpPr txBox="1">
            <a:spLocks noChangeAspect="1"/>
          </p:cNvSpPr>
          <p:nvPr/>
        </p:nvSpPr>
        <p:spPr>
          <a:xfrm>
            <a:off x="2012622" y="3283504"/>
            <a:ext cx="183831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Compare to existing models &amp; identify risk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1036878-3016-4A35-90E0-B8B66D0897C4}"/>
              </a:ext>
            </a:extLst>
          </p:cNvPr>
          <p:cNvSpPr txBox="1">
            <a:spLocks noChangeAspect="1"/>
          </p:cNvSpPr>
          <p:nvPr/>
        </p:nvSpPr>
        <p:spPr>
          <a:xfrm>
            <a:off x="8878354" y="3355996"/>
            <a:ext cx="18383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Verify code consistent behavior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C6F86C9-F8A4-4CDF-B813-F363C06D9975}"/>
              </a:ext>
            </a:extLst>
          </p:cNvPr>
          <p:cNvSpPr txBox="1">
            <a:spLocks noChangeAspect="1"/>
          </p:cNvSpPr>
          <p:nvPr/>
        </p:nvSpPr>
        <p:spPr>
          <a:xfrm>
            <a:off x="6748818" y="5595930"/>
            <a:ext cx="18383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Compare to real world data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1C49728-34EC-4B25-A0DA-3DDDBCC2E830}"/>
              </a:ext>
            </a:extLst>
          </p:cNvPr>
          <p:cNvSpPr txBox="1">
            <a:spLocks noChangeAspect="1"/>
          </p:cNvSpPr>
          <p:nvPr/>
        </p:nvSpPr>
        <p:spPr>
          <a:xfrm>
            <a:off x="8125828" y="1816120"/>
            <a:ext cx="18383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Translate conceptual model to code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7DDB8C2-CE6D-4DCE-90C4-53C3B0A3AA4B}"/>
              </a:ext>
            </a:extLst>
          </p:cNvPr>
          <p:cNvSpPr txBox="1">
            <a:spLocks noChangeAspect="1"/>
          </p:cNvSpPr>
          <p:nvPr/>
        </p:nvSpPr>
        <p:spPr>
          <a:xfrm>
            <a:off x="3725766" y="4857266"/>
            <a:ext cx="247106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Modify conceptual model to accommodate real world results</a:t>
            </a:r>
          </a:p>
        </p:txBody>
      </p:sp>
    </p:spTree>
    <p:extLst>
      <p:ext uri="{BB962C8B-B14F-4D97-AF65-F5344CB8AC3E}">
        <p14:creationId xmlns:p14="http://schemas.microsoft.com/office/powerpoint/2010/main" val="40208900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B0859C-2E51-4EF0-8451-B4A471D6F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Model Validation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16FA47-0D6A-4906-B299-6E39087C9C73}"/>
              </a:ext>
            </a:extLst>
          </p:cNvPr>
          <p:cNvSpPr/>
          <p:nvPr/>
        </p:nvSpPr>
        <p:spPr>
          <a:xfrm>
            <a:off x="149780" y="3133442"/>
            <a:ext cx="2096807" cy="87200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SCMS</a:t>
            </a:r>
          </a:p>
          <a:p>
            <a:pPr algn="ctr"/>
            <a:r>
              <a:rPr lang="en-US"/>
              <a:t>Simulation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A3004CF-362B-4519-8B99-69AE343D51AA}"/>
              </a:ext>
            </a:extLst>
          </p:cNvPr>
          <p:cNvCxnSpPr>
            <a:cxnSpLocks/>
          </p:cNvCxnSpPr>
          <p:nvPr/>
        </p:nvCxnSpPr>
        <p:spPr>
          <a:xfrm flipV="1">
            <a:off x="2246587" y="1623848"/>
            <a:ext cx="9136117" cy="1509594"/>
          </a:xfrm>
          <a:prstGeom prst="line">
            <a:avLst/>
          </a:prstGeom>
          <a:ln w="28575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AC9C3DC-502E-4F6D-85EC-F880D7F6C587}"/>
              </a:ext>
            </a:extLst>
          </p:cNvPr>
          <p:cNvCxnSpPr/>
          <p:nvPr/>
        </p:nvCxnSpPr>
        <p:spPr>
          <a:xfrm flipV="1">
            <a:off x="141890" y="1568669"/>
            <a:ext cx="3056370" cy="1564773"/>
          </a:xfrm>
          <a:prstGeom prst="line">
            <a:avLst/>
          </a:prstGeom>
          <a:ln w="28575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DDF2697-2A52-4E7C-8E67-9ED99E31FF7F}"/>
              </a:ext>
            </a:extLst>
          </p:cNvPr>
          <p:cNvCxnSpPr/>
          <p:nvPr/>
        </p:nvCxnSpPr>
        <p:spPr>
          <a:xfrm>
            <a:off x="2246587" y="4005447"/>
            <a:ext cx="9136117" cy="1599194"/>
          </a:xfrm>
          <a:prstGeom prst="line">
            <a:avLst/>
          </a:prstGeom>
          <a:ln w="28575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3BC98E5-2A29-4636-8872-21FDB2351E3F}"/>
              </a:ext>
            </a:extLst>
          </p:cNvPr>
          <p:cNvCxnSpPr/>
          <p:nvPr/>
        </p:nvCxnSpPr>
        <p:spPr>
          <a:xfrm>
            <a:off x="141889" y="4005447"/>
            <a:ext cx="3056371" cy="1599194"/>
          </a:xfrm>
          <a:prstGeom prst="line">
            <a:avLst/>
          </a:prstGeom>
          <a:ln w="28575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EBA22C41-EA38-4E11-BB3D-4677F0812A4F}"/>
              </a:ext>
            </a:extLst>
          </p:cNvPr>
          <p:cNvSpPr/>
          <p:nvPr/>
        </p:nvSpPr>
        <p:spPr>
          <a:xfrm>
            <a:off x="3198261" y="1568669"/>
            <a:ext cx="8184443" cy="403597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B88D1288-CC12-4228-9626-176CC0611E1B}"/>
              </a:ext>
            </a:extLst>
          </p:cNvPr>
          <p:cNvSpPr/>
          <p:nvPr/>
        </p:nvSpPr>
        <p:spPr>
          <a:xfrm>
            <a:off x="3838901" y="2136225"/>
            <a:ext cx="3294996" cy="3011212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/>
              <a:t>Orders: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Orders generated through weighted probability based on population</a:t>
            </a:r>
            <a:endParaRPr lang="en-US">
              <a:cs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Delivery location based on census tract data</a:t>
            </a:r>
            <a:endParaRPr lang="en-US">
              <a:cs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Daily orders extrapolated from national average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155ADDF-DD7F-4901-A7E9-0F9462ED093A}"/>
              </a:ext>
            </a:extLst>
          </p:cNvPr>
          <p:cNvSpPr txBox="1"/>
          <p:nvPr/>
        </p:nvSpPr>
        <p:spPr>
          <a:xfrm>
            <a:off x="3294993" y="1623848"/>
            <a:ext cx="2467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SCMS Simulation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A6684C11-90B4-47D6-B2E1-96D18757D223}"/>
              </a:ext>
            </a:extLst>
          </p:cNvPr>
          <p:cNvSpPr/>
          <p:nvPr/>
        </p:nvSpPr>
        <p:spPr>
          <a:xfrm>
            <a:off x="7689630" y="2136224"/>
            <a:ext cx="3527535" cy="3011213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/>
              <a:t>Drone flight: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Developed from known MK27 performance parameters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State diagram follows Amazon CONOPs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Loading times using time uniform distributions</a:t>
            </a:r>
          </a:p>
        </p:txBody>
      </p:sp>
    </p:spTree>
    <p:extLst>
      <p:ext uri="{BB962C8B-B14F-4D97-AF65-F5344CB8AC3E}">
        <p14:creationId xmlns:p14="http://schemas.microsoft.com/office/powerpoint/2010/main" val="4433583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B3D943-EA7A-4962-B0AA-1B5DF6156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/>
              <a:t>Assumptions: Orders</a:t>
            </a:r>
            <a:endParaRPr lang="en-US" sz="320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7FAF2CE8-4710-4845-8433-67F5A16982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3175584"/>
              </p:ext>
            </p:extLst>
          </p:nvPr>
        </p:nvGraphicFramePr>
        <p:xfrm>
          <a:off x="1920682" y="1306793"/>
          <a:ext cx="8128000" cy="460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1235544647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9031080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/>
                        <a:t>Order Information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/>
                        <a:t>Notes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4645573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r>
                        <a:rPr lang="en-US" sz="2000"/>
                        <a:t>Order 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/>
                        <a:t>Calculated from known 2019 package delivery and US population 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495440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/>
                        <a:t>Service area population data used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941706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/>
                        <a:t>Packages of 5 lbs. or less are considered 85% of total orders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69395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/>
                        <a:t>Order 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/>
                        <a:t>Normal distribution over 8 AM – 8 PM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4648172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r>
                        <a:rPr lang="en-US" sz="2000"/>
                        <a:t>Order Probability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/>
                        <a:t>Orders generated based on population density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762439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/>
                        <a:t>Orders contain location information from census 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53134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676280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BD989-18E2-0441-B786-439DB6BB0D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/>
              <a:t>Assumptions: Phase Durations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BDB65CBF-BEBA-1847-8361-72FD83CC5E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8156081"/>
              </p:ext>
            </p:extLst>
          </p:nvPr>
        </p:nvGraphicFramePr>
        <p:xfrm>
          <a:off x="1594882" y="1150415"/>
          <a:ext cx="8886918" cy="46571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43727">
                  <a:extLst>
                    <a:ext uri="{9D8B030D-6E8A-4147-A177-3AD203B41FA5}">
                      <a16:colId xmlns:a16="http://schemas.microsoft.com/office/drawing/2014/main" val="27583926"/>
                    </a:ext>
                  </a:extLst>
                </a:gridCol>
                <a:gridCol w="979260">
                  <a:extLst>
                    <a:ext uri="{9D8B030D-6E8A-4147-A177-3AD203B41FA5}">
                      <a16:colId xmlns:a16="http://schemas.microsoft.com/office/drawing/2014/main" val="263198463"/>
                    </a:ext>
                  </a:extLst>
                </a:gridCol>
                <a:gridCol w="803128">
                  <a:extLst>
                    <a:ext uri="{9D8B030D-6E8A-4147-A177-3AD203B41FA5}">
                      <a16:colId xmlns:a16="http://schemas.microsoft.com/office/drawing/2014/main" val="2659787939"/>
                    </a:ext>
                  </a:extLst>
                </a:gridCol>
                <a:gridCol w="792318">
                  <a:extLst>
                    <a:ext uri="{9D8B030D-6E8A-4147-A177-3AD203B41FA5}">
                      <a16:colId xmlns:a16="http://schemas.microsoft.com/office/drawing/2014/main" val="2662687727"/>
                    </a:ext>
                  </a:extLst>
                </a:gridCol>
                <a:gridCol w="3668485">
                  <a:extLst>
                    <a:ext uri="{9D8B030D-6E8A-4147-A177-3AD203B41FA5}">
                      <a16:colId xmlns:a16="http://schemas.microsoft.com/office/drawing/2014/main" val="3437894506"/>
                    </a:ext>
                  </a:extLst>
                </a:gridCol>
              </a:tblGrid>
              <a:tr h="452845">
                <a:tc>
                  <a:txBody>
                    <a:bodyPr/>
                    <a:lstStyle/>
                    <a:p>
                      <a:r>
                        <a:rPr lang="en-US"/>
                        <a:t>Phase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Max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Mean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Notes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0060975"/>
                  </a:ext>
                </a:extLst>
              </a:tr>
              <a:tr h="63274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/>
                        <a:t>Retrieve and prepare package, swap battery (if needed)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7.5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Uniform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8124643"/>
                  </a:ext>
                </a:extLst>
              </a:tr>
              <a:tr h="45284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/>
                        <a:t>Load and ascend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/>
                        <a:t>2.5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/>
                        <a:t>Uniform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4687327"/>
                  </a:ext>
                </a:extLst>
              </a:tr>
              <a:tr h="40164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/>
                        <a:t>Horizontal flight (to customer)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400" b="0" i="0" u="none" strike="noStrike" cap="none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~0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400" b="0" i="0" u="none" strike="noStrike" cap="none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7.5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/>
                        <a:t>3.75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/>
                        <a:t>3.75 nm / 60 knots = 3.75 minutes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8020367"/>
                  </a:ext>
                </a:extLst>
              </a:tr>
              <a:tr h="45284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/>
                        <a:t>Descend and deliver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3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4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/>
                        <a:t>3.5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/>
                        <a:t>Uniform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00895716"/>
                  </a:ext>
                </a:extLst>
              </a:tr>
              <a:tr h="452845">
                <a:tc>
                  <a:txBody>
                    <a:bodyPr/>
                    <a:lstStyle/>
                    <a:p>
                      <a:r>
                        <a:rPr lang="en-US"/>
                        <a:t>Ascend from customer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1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2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/>
                        <a:t>1.5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/>
                        <a:t>Uniform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464821311"/>
                  </a:ext>
                </a:extLst>
              </a:tr>
              <a:tr h="45284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/>
                        <a:t>Horizontal flight (return)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400" b="0" i="0" u="none" strike="noStrike" cap="none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~0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400" b="0" i="0" u="none" strike="noStrike" cap="none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7.5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/>
                        <a:t>3.75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/>
                        <a:t>3.75 nm / 60 knots = 3.75 minutes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9585256"/>
                  </a:ext>
                </a:extLst>
              </a:tr>
              <a:tr h="45284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/>
                        <a:t>Descend and land (return)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1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2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/>
                        <a:t>1.5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/>
                        <a:t>Uniform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84529758"/>
                  </a:ext>
                </a:extLst>
              </a:tr>
              <a:tr h="45284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/>
                        <a:t>Total delivery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10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24.5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/>
                        <a:t>17.25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801820924"/>
                  </a:ext>
                </a:extLst>
              </a:tr>
              <a:tr h="45284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/>
                        <a:t>Total round trip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/>
                        <a:t>23.75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77089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36936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EF00F4-0C94-E545-9085-0C5698220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Requirement Validation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4D36DA-B48A-524A-8A12-F58CAFAA8C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614" y="2189799"/>
            <a:ext cx="11528564" cy="3095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816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DC5780-1F89-453E-A928-B157C3534A82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spcFirstLastPara="1" wrap="square" lIns="274300" tIns="45700" rIns="91425" bIns="45700" anchor="ctr" anchorCtr="0"/>
          <a:lstStyle/>
          <a:p>
            <a:r>
              <a:rPr lang="en-US" sz="3200" b="1"/>
              <a:t>Team SCMS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B1D6CC-DD4B-473F-956E-143A039B07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2224" y="1046194"/>
            <a:ext cx="8071555" cy="4765611"/>
          </a:xfrm>
        </p:spPr>
        <p:txBody>
          <a:bodyPr/>
          <a:lstStyle/>
          <a:p>
            <a:r>
              <a:rPr lang="en-US" sz="2000" dirty="0">
                <a:cs typeface="Arial"/>
              </a:rPr>
              <a:t>Team Lead, Simulation: Tyler Hildebrandt</a:t>
            </a:r>
            <a:endParaRPr lang="en-US" dirty="0">
              <a:latin typeface="Arial"/>
              <a:cs typeface="Arial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60601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E23A69-D065-4F48-98F3-80E7811482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Model Verification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90B45A3-F044-4B33-AD44-99F864B5639F}"/>
              </a:ext>
            </a:extLst>
          </p:cNvPr>
          <p:cNvSpPr>
            <a:spLocks noChangeAspect="1"/>
          </p:cNvSpPr>
          <p:nvPr/>
        </p:nvSpPr>
        <p:spPr>
          <a:xfrm>
            <a:off x="798596" y="2545484"/>
            <a:ext cx="1311108" cy="9340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Assess code correctness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469609-D749-49F9-82CD-1117499E3686}"/>
              </a:ext>
            </a:extLst>
          </p:cNvPr>
          <p:cNvSpPr txBox="1">
            <a:spLocks noChangeAspect="1"/>
          </p:cNvSpPr>
          <p:nvPr/>
        </p:nvSpPr>
        <p:spPr>
          <a:xfrm>
            <a:off x="2253905" y="2335162"/>
            <a:ext cx="18383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Verify code consistent behavior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12F21DC-818D-4081-B9FA-EB15454DE124}"/>
              </a:ext>
            </a:extLst>
          </p:cNvPr>
          <p:cNvSpPr/>
          <p:nvPr/>
        </p:nvSpPr>
        <p:spPr>
          <a:xfrm>
            <a:off x="4222750" y="1986458"/>
            <a:ext cx="6515100" cy="205214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Generated more customer agents to prevent queue back-up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Transformed order rate to be understood by </a:t>
            </a:r>
            <a:r>
              <a:rPr lang="en-US" err="1"/>
              <a:t>AnyLogic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Created customer state-diagram to model order rate change over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C43BB6A-E3A3-4EBC-8470-2269E846620F}"/>
              </a:ext>
            </a:extLst>
          </p:cNvPr>
          <p:cNvCxnSpPr>
            <a:cxnSpLocks/>
            <a:stCxn id="5" idx="3"/>
            <a:endCxn id="8" idx="1"/>
          </p:cNvCxnSpPr>
          <p:nvPr/>
        </p:nvCxnSpPr>
        <p:spPr>
          <a:xfrm>
            <a:off x="2109704" y="3012529"/>
            <a:ext cx="211304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A05B8BBF-D408-4113-8FC7-5A4B039400BD}"/>
              </a:ext>
            </a:extLst>
          </p:cNvPr>
          <p:cNvSpPr txBox="1">
            <a:spLocks noChangeAspect="1"/>
          </p:cNvSpPr>
          <p:nvPr/>
        </p:nvSpPr>
        <p:spPr>
          <a:xfrm>
            <a:off x="2240230" y="3224162"/>
            <a:ext cx="18383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Run overload scenarios</a:t>
            </a:r>
          </a:p>
        </p:txBody>
      </p:sp>
    </p:spTree>
    <p:extLst>
      <p:ext uri="{BB962C8B-B14F-4D97-AF65-F5344CB8AC3E}">
        <p14:creationId xmlns:p14="http://schemas.microsoft.com/office/powerpoint/2010/main" val="33779320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2D1DB4-7A4F-439B-AE11-296210A3C6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900" y="2347609"/>
            <a:ext cx="8184444" cy="991352"/>
          </a:xfrm>
        </p:spPr>
        <p:txBody>
          <a:bodyPr/>
          <a:lstStyle/>
          <a:p>
            <a:r>
              <a:rPr lang="en-US" b="1"/>
              <a:t>Simulation Demo</a:t>
            </a:r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852559A-6B9A-AC47-969D-CCBBC258A24B}"/>
              </a:ext>
            </a:extLst>
          </p:cNvPr>
          <p:cNvSpPr/>
          <p:nvPr/>
        </p:nvSpPr>
        <p:spPr>
          <a:xfrm>
            <a:off x="697684" y="3154295"/>
            <a:ext cx="6096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>
                <a:hlinkClick r:id="rId3"/>
              </a:rPr>
              <a:t>View and Run Model on AnyLogic Cloud</a:t>
            </a:r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37633671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2412E0-87C1-4187-BAEE-0D79082F7A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75097"/>
            <a:ext cx="8184444" cy="991352"/>
          </a:xfrm>
        </p:spPr>
        <p:txBody>
          <a:bodyPr/>
          <a:lstStyle/>
          <a:p>
            <a:r>
              <a:rPr lang="en-US"/>
              <a:t>Customer Order Logic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721438C-42E2-BE4E-AC10-069FFB018D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1231" y="1287562"/>
            <a:ext cx="4849539" cy="4412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7830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BA07CE6-5C5D-904D-86DB-C7D0E6C153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2426" y="23853"/>
            <a:ext cx="12334537" cy="6779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2023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FA98A-8570-491C-8896-56E824A94A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0443"/>
            <a:ext cx="8184444" cy="991352"/>
          </a:xfrm>
        </p:spPr>
        <p:txBody>
          <a:bodyPr/>
          <a:lstStyle/>
          <a:p>
            <a:r>
              <a:rPr lang="en-US"/>
              <a:t>Optimization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CE1D91-5DD5-4C00-9D75-32486D5F5D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2341C6-1B7C-433E-88E7-C9FDE72827AB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BF5A3DA-E548-7C4E-95AB-3FD373B197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224" y="1456270"/>
            <a:ext cx="10640992" cy="4430922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69063C28-D174-AE45-9C46-63C633752601}"/>
              </a:ext>
            </a:extLst>
          </p:cNvPr>
          <p:cNvSpPr/>
          <p:nvPr/>
        </p:nvSpPr>
        <p:spPr>
          <a:xfrm>
            <a:off x="3631660" y="2782110"/>
            <a:ext cx="680936" cy="421532"/>
          </a:xfrm>
          <a:prstGeom prst="ellipse">
            <a:avLst/>
          </a:prstGeom>
          <a:noFill/>
          <a:ln w="38100">
            <a:solidFill>
              <a:srgbClr val="FF2D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5623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B3D943-EA7A-4962-B0AA-1B5DF6156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82" y="2594043"/>
            <a:ext cx="8184444" cy="991352"/>
          </a:xfrm>
        </p:spPr>
        <p:txBody>
          <a:bodyPr/>
          <a:lstStyle/>
          <a:p>
            <a:r>
              <a:rPr lang="en-US" b="1"/>
              <a:t>Result Validation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8832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F7CDBE6-2F05-FE4A-9985-437F5D37503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DE26A9-5592-574C-90C2-474F91C25D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890" y="-214006"/>
            <a:ext cx="11173826" cy="7444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2093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B3D943-EA7A-4962-B0AA-1B5DF6156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82" y="2594043"/>
            <a:ext cx="8184444" cy="991352"/>
          </a:xfrm>
        </p:spPr>
        <p:txBody>
          <a:bodyPr/>
          <a:lstStyle/>
          <a:p>
            <a:r>
              <a:rPr lang="en-US" b="1"/>
              <a:t>Experiments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1361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CC3E3-415C-44ED-9C5D-1E5C11E200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Experiment 1 – Vary Adoption Rate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C3AA0139-A7BA-48FA-A564-B795F266B3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8782973"/>
              </p:ext>
            </p:extLst>
          </p:nvPr>
        </p:nvGraphicFramePr>
        <p:xfrm>
          <a:off x="344602" y="1539798"/>
          <a:ext cx="2459558" cy="41383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1768">
                  <a:extLst>
                    <a:ext uri="{9D8B030D-6E8A-4147-A177-3AD203B41FA5}">
                      <a16:colId xmlns:a16="http://schemas.microsoft.com/office/drawing/2014/main" val="303394697"/>
                    </a:ext>
                  </a:extLst>
                </a:gridCol>
                <a:gridCol w="1017790">
                  <a:extLst>
                    <a:ext uri="{9D8B030D-6E8A-4147-A177-3AD203B41FA5}">
                      <a16:colId xmlns:a16="http://schemas.microsoft.com/office/drawing/2014/main" val="1739027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Adoption Rate</a:t>
                      </a:r>
                    </a:p>
                  </a:txBody>
                  <a:tcP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Drones</a:t>
                      </a:r>
                    </a:p>
                  </a:txBody>
                  <a:tcP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18153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1054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20402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962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29933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859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18584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763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57743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664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52335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561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89911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452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52819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346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4502156"/>
                  </a:ext>
                </a:extLst>
              </a:tr>
              <a:tr h="429933">
                <a:tc>
                  <a:txBody>
                    <a:bodyPr/>
                    <a:lstStyle/>
                    <a:p>
                      <a:r>
                        <a:rPr lang="en-US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229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72761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3725048"/>
                  </a:ext>
                </a:extLst>
              </a:tr>
            </a:tbl>
          </a:graphicData>
        </a:graphic>
      </p:graphicFrame>
      <p:graphicFrame>
        <p:nvGraphicFramePr>
          <p:cNvPr id="14" name="Chart 13">
            <a:extLst>
              <a:ext uri="{FF2B5EF4-FFF2-40B4-BE49-F238E27FC236}">
                <a16:creationId xmlns:a16="http://schemas.microsoft.com/office/drawing/2014/main" id="{BF11408C-88C4-442F-BDEE-EF0C307A378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52131706"/>
              </p:ext>
            </p:extLst>
          </p:nvPr>
        </p:nvGraphicFramePr>
        <p:xfrm>
          <a:off x="3810000" y="205740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8002336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CC3E3-415C-44ED-9C5D-1E5C11E200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Experiment 2 – Vary On-time Percentage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C3AA0139-A7BA-48FA-A564-B795F266B3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838362"/>
              </p:ext>
            </p:extLst>
          </p:nvPr>
        </p:nvGraphicFramePr>
        <p:xfrm>
          <a:off x="454849" y="875281"/>
          <a:ext cx="2422696" cy="54476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6443">
                  <a:extLst>
                    <a:ext uri="{9D8B030D-6E8A-4147-A177-3AD203B41FA5}">
                      <a16:colId xmlns:a16="http://schemas.microsoft.com/office/drawing/2014/main" val="303394697"/>
                    </a:ext>
                  </a:extLst>
                </a:gridCol>
                <a:gridCol w="703580">
                  <a:extLst>
                    <a:ext uri="{9D8B030D-6E8A-4147-A177-3AD203B41FA5}">
                      <a16:colId xmlns:a16="http://schemas.microsoft.com/office/drawing/2014/main" val="173902756"/>
                    </a:ext>
                  </a:extLst>
                </a:gridCol>
                <a:gridCol w="972673">
                  <a:extLst>
                    <a:ext uri="{9D8B030D-6E8A-4147-A177-3AD203B41FA5}">
                      <a16:colId xmlns:a16="http://schemas.microsoft.com/office/drawing/2014/main" val="1018154022"/>
                    </a:ext>
                  </a:extLst>
                </a:gridCol>
              </a:tblGrid>
              <a:tr h="413979">
                <a:tc>
                  <a:txBody>
                    <a:bodyPr/>
                    <a:lstStyle/>
                    <a:p>
                      <a:pPr algn="l"/>
                      <a:r>
                        <a:rPr lang="en-US" sz="1100"/>
                        <a:t>On-time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/>
                        <a:t>Drones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/>
                        <a:t>Fleet size 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1815392"/>
                  </a:ext>
                </a:extLst>
              </a:tr>
              <a:tr h="413979">
                <a:tc>
                  <a:txBody>
                    <a:bodyPr/>
                    <a:lstStyle/>
                    <a:p>
                      <a:pPr algn="l"/>
                      <a:r>
                        <a:rPr lang="en-US" sz="1100"/>
                        <a:t>100%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/>
                        <a:t>1108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cap="none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100%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062040267"/>
                  </a:ext>
                </a:extLst>
              </a:tr>
              <a:tr h="413979">
                <a:tc>
                  <a:txBody>
                    <a:bodyPr/>
                    <a:lstStyle/>
                    <a:p>
                      <a:pPr algn="l"/>
                      <a:r>
                        <a:rPr lang="en-US" sz="1100"/>
                        <a:t>95%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/>
                        <a:t>1054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cap="none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95%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982993397"/>
                  </a:ext>
                </a:extLst>
              </a:tr>
              <a:tr h="413979">
                <a:tc>
                  <a:txBody>
                    <a:bodyPr/>
                    <a:lstStyle/>
                    <a:p>
                      <a:pPr algn="l"/>
                      <a:r>
                        <a:rPr lang="en-US" sz="1100"/>
                        <a:t>90%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/>
                        <a:t>1038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cap="none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94%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061858458"/>
                  </a:ext>
                </a:extLst>
              </a:tr>
              <a:tr h="413979">
                <a:tc>
                  <a:txBody>
                    <a:bodyPr/>
                    <a:lstStyle/>
                    <a:p>
                      <a:pPr algn="l"/>
                      <a:r>
                        <a:rPr lang="en-US" sz="1100"/>
                        <a:t>85%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/>
                        <a:t>1024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cap="none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92%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305774346"/>
                  </a:ext>
                </a:extLst>
              </a:tr>
              <a:tr h="413979">
                <a:tc>
                  <a:txBody>
                    <a:bodyPr/>
                    <a:lstStyle/>
                    <a:p>
                      <a:pPr algn="l"/>
                      <a:r>
                        <a:rPr lang="en-US" sz="1100"/>
                        <a:t>80%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/>
                        <a:t>1016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cap="none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92%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515233528"/>
                  </a:ext>
                </a:extLst>
              </a:tr>
              <a:tr h="413979">
                <a:tc>
                  <a:txBody>
                    <a:bodyPr/>
                    <a:lstStyle/>
                    <a:p>
                      <a:pPr algn="l"/>
                      <a:r>
                        <a:rPr lang="en-US" sz="1100"/>
                        <a:t>75%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/>
                        <a:t>995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cap="none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90%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958991147"/>
                  </a:ext>
                </a:extLst>
              </a:tr>
              <a:tr h="413979">
                <a:tc>
                  <a:txBody>
                    <a:bodyPr/>
                    <a:lstStyle/>
                    <a:p>
                      <a:pPr algn="l"/>
                      <a:r>
                        <a:rPr lang="en-US" sz="1100"/>
                        <a:t>70%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/>
                        <a:t>980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cap="none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88%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235281948"/>
                  </a:ext>
                </a:extLst>
              </a:tr>
              <a:tr h="413979">
                <a:tc>
                  <a:txBody>
                    <a:bodyPr/>
                    <a:lstStyle/>
                    <a:p>
                      <a:pPr algn="l"/>
                      <a:r>
                        <a:rPr lang="en-US" sz="1100"/>
                        <a:t>65%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/>
                        <a:t>963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cap="none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87%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604502156"/>
                  </a:ext>
                </a:extLst>
              </a:tr>
              <a:tr h="479947">
                <a:tc>
                  <a:txBody>
                    <a:bodyPr/>
                    <a:lstStyle/>
                    <a:p>
                      <a:pPr algn="l"/>
                      <a:r>
                        <a:rPr lang="en-US" sz="1100"/>
                        <a:t>60%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/>
                        <a:t>955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cap="none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86%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977276141"/>
                  </a:ext>
                </a:extLst>
              </a:tr>
              <a:tr h="413979">
                <a:tc>
                  <a:txBody>
                    <a:bodyPr/>
                    <a:lstStyle/>
                    <a:p>
                      <a:pPr algn="l"/>
                      <a:r>
                        <a:rPr lang="en-US" sz="1100"/>
                        <a:t>55%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/>
                        <a:t>955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cap="none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86%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903725048"/>
                  </a:ext>
                </a:extLst>
              </a:tr>
              <a:tr h="413979">
                <a:tc>
                  <a:txBody>
                    <a:bodyPr/>
                    <a:lstStyle/>
                    <a:p>
                      <a:pPr algn="l"/>
                      <a:r>
                        <a:rPr lang="en-US" sz="1100"/>
                        <a:t>50%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/>
                        <a:t>955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cap="none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86%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394291418"/>
                  </a:ext>
                </a:extLst>
              </a:tr>
              <a:tr h="413979">
                <a:tc>
                  <a:txBody>
                    <a:bodyPr/>
                    <a:lstStyle/>
                    <a:p>
                      <a:pPr algn="l"/>
                      <a:r>
                        <a:rPr lang="en-US" sz="1100"/>
                        <a:t>10%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/>
                        <a:t>955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cap="none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86%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273379816"/>
                  </a:ext>
                </a:extLst>
              </a:tr>
            </a:tbl>
          </a:graphicData>
        </a:graphic>
      </p:graphicFrame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75F08D88-BA40-4E1F-B896-EF0005979DB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39213233"/>
              </p:ext>
            </p:extLst>
          </p:nvPr>
        </p:nvGraphicFramePr>
        <p:xfrm>
          <a:off x="4411359" y="1864874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6370256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Amazon plans 30-minute delivery by drones with Prime Air service">
            <a:extLst>
              <a:ext uri="{FF2B5EF4-FFF2-40B4-BE49-F238E27FC236}">
                <a16:creationId xmlns:a16="http://schemas.microsoft.com/office/drawing/2014/main" id="{62610B80-DAB0-4A4D-B6D6-F5F2CE9DA0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37891" y="1366771"/>
            <a:ext cx="3090928" cy="2062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53900AF-5945-49E1-8557-C2E733CB9A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1221146"/>
            <a:ext cx="7586505" cy="4998123"/>
          </a:xfrm>
        </p:spPr>
        <p:txBody>
          <a:bodyPr/>
          <a:lstStyle/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/>
              <a:t>Amazon has invested heavily in package delivery as part of its growth strategy</a:t>
            </a:r>
          </a:p>
          <a:p>
            <a:pPr marL="971550" lvl="1" indent="-285750">
              <a:buFont typeface="Arial" panose="020B0604020202020204" pitchFamily="34" charset="0"/>
              <a:buChar char="•"/>
            </a:pPr>
            <a:r>
              <a:rPr lang="en-US"/>
              <a:t>Amazon is the 4</a:t>
            </a:r>
            <a:r>
              <a:rPr lang="en-US" baseline="30000"/>
              <a:t>th</a:t>
            </a:r>
            <a:r>
              <a:rPr lang="en-US"/>
              <a:t> largest package delivery service in the US</a:t>
            </a:r>
          </a:p>
          <a:p>
            <a:pPr marL="971550" lvl="1" indent="-285750">
              <a:buFont typeface="Arial" panose="020B0604020202020204" pitchFamily="34" charset="0"/>
              <a:buChar char="•"/>
            </a:pPr>
            <a:r>
              <a:rPr lang="en-US"/>
              <a:t>$39 Billion invested in development of delivery service since 2014</a:t>
            </a:r>
          </a:p>
          <a:p>
            <a:pPr marL="971550" lvl="1" indent="-285750">
              <a:buFont typeface="Arial" panose="020B0604020202020204" pitchFamily="34" charset="0"/>
              <a:buChar char="•"/>
            </a:pPr>
            <a:r>
              <a:rPr lang="en-US"/>
              <a:t>Shipping costs will reach an estimated $117 Billion by 2025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endParaRPr lang="en-US"/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/>
              <a:t>Further developments in shipping would be needed to meet the growing demand for products from Amazon</a:t>
            </a:r>
          </a:p>
          <a:p>
            <a:pPr marL="971550" lvl="1" indent="-285750">
              <a:buFont typeface="Arial" panose="020B0604020202020204" pitchFamily="34" charset="0"/>
              <a:buChar char="•"/>
            </a:pPr>
            <a:r>
              <a:rPr lang="en-US"/>
              <a:t>Seeking to use unmanned aircraft systems (UAS) as part of the development of their Prime Air service</a:t>
            </a:r>
          </a:p>
          <a:p>
            <a:pPr marL="971550" lvl="1" indent="-285750">
              <a:buFont typeface="Arial" panose="020B0604020202020204" pitchFamily="34" charset="0"/>
              <a:buChar char="•"/>
            </a:pPr>
            <a:r>
              <a:rPr lang="en-US"/>
              <a:t>Use of UAS to deliver packages within 30 minutes </a:t>
            </a:r>
          </a:p>
          <a:p>
            <a:pPr marL="971550" lvl="1" indent="-285750">
              <a:buFont typeface="Arial" panose="020B0604020202020204" pitchFamily="34" charset="0"/>
              <a:buChar char="•"/>
            </a:pPr>
            <a:r>
              <a:rPr lang="en-US"/>
              <a:t>Prime air would reduce cost from $1.20 per package to $0.36 per package </a:t>
            </a:r>
          </a:p>
          <a:p>
            <a:pPr marL="228600" indent="0"/>
            <a:endParaRPr lang="en-US"/>
          </a:p>
          <a:p>
            <a:pPr marL="228600" indent="0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A54F204-8165-4211-A344-D17F5EB0E8DD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spcFirstLastPara="1" wrap="square" lIns="274300" tIns="45700" rIns="91425" bIns="45700" anchor="ctr" anchorCtr="0"/>
          <a:lstStyle/>
          <a:p>
            <a:r>
              <a:rPr lang="en-US" sz="3200" b="1"/>
              <a:t>Background</a:t>
            </a:r>
          </a:p>
        </p:txBody>
      </p:sp>
      <p:pic>
        <p:nvPicPr>
          <p:cNvPr id="8" name="Picture 2" descr="Amazon Prime Air drones secure FAA exemption – PaxEx.Aero">
            <a:extLst>
              <a:ext uri="{FF2B5EF4-FFF2-40B4-BE49-F238E27FC236}">
                <a16:creationId xmlns:a16="http://schemas.microsoft.com/office/drawing/2014/main" id="{1126D8A6-4C8B-D745-93E8-09EF057988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00820" y="4090620"/>
            <a:ext cx="4227999" cy="190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258654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20C974-F73B-4A9C-A52A-F6ED262EE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Experiment 2 – Vary On-time Percentage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C37CFD-1B6A-447F-B2B4-A00AF50EB8A6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82330" y="1147966"/>
            <a:ext cx="7193470" cy="4792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77061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2B1E8-3D00-46D0-81EE-FA4A18062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Experiment 2 – Vary On-time Percentage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C7991B-3F87-42FE-A471-10479D2B2A4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36955" y="1067300"/>
            <a:ext cx="7512050" cy="5005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316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B3D943-EA7A-4962-B0AA-1B5DF6156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82" y="2594043"/>
            <a:ext cx="8184444" cy="991352"/>
          </a:xfrm>
        </p:spPr>
        <p:txBody>
          <a:bodyPr/>
          <a:lstStyle/>
          <a:p>
            <a:r>
              <a:rPr lang="en-US" b="1"/>
              <a:t>Recommendations &amp; Future Experiments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09356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15F2A-72BA-8E4F-A3B9-43BE7BCAB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/>
              <a:t>Recommendations</a:t>
            </a:r>
            <a:endParaRPr lang="en-US" sz="2400" b="1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E85F7B-CB6F-3643-8A2C-0FEDA5C565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2224" y="1456270"/>
            <a:ext cx="11198576" cy="4765611"/>
          </a:xfrm>
          <a:noFill/>
          <a:ln>
            <a:noFill/>
          </a:ln>
        </p:spPr>
        <p:txBody>
          <a:bodyPr spcFirstLastPara="1" wrap="square" lIns="274300" tIns="45700" rIns="274300" bIns="45700" anchor="t" anchorCtr="0"/>
          <a:lstStyle/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sz="2400"/>
              <a:t>More focus should be paid on adoption rate as opposed to on-time statistics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sz="2400"/>
              <a:t>Drone fleet sizes should consider peak order rate for sizing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sz="2400"/>
              <a:t>Model results should be validated to real world data on drone flight time, order preparation, etc.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sz="2400"/>
              <a:t>Small scale experiment should be done to generate representative data for comparison to simulated results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endParaRPr lang="en-US" sz="2400"/>
          </a:p>
          <a:p>
            <a:pPr marL="514350" indent="-285750">
              <a:buFont typeface="Arial" panose="020B0604020202020204" pitchFamily="34" charset="0"/>
              <a:buChar char="•"/>
            </a:pPr>
            <a:endParaRPr lang="en-US" sz="2400"/>
          </a:p>
          <a:p>
            <a:pPr marL="514350" indent="-285750">
              <a:buFont typeface="Arial" panose="020B0604020202020204" pitchFamily="34" charset="0"/>
              <a:buChar char="•"/>
            </a:pP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5048709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1BE85F-5C79-4E22-B17A-A1E839230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Future Experiments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B0375D-CB99-49D7-A4B6-0E23F4E6EF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2224" y="1242261"/>
            <a:ext cx="10113402" cy="4765611"/>
          </a:xfrm>
        </p:spPr>
        <p:txBody>
          <a:bodyPr/>
          <a:lstStyle/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sz="2800"/>
              <a:t>Rerun using random seed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sz="2800"/>
              <a:t>Vary delivery phase delay time ranges and distribution types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sz="2800"/>
              <a:t>Import real world customer data with order rates tied to customer addresses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sz="2800"/>
              <a:t>Integrate cost data for drones and orders to make financial decisions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endParaRPr lang="en-US" sz="2800"/>
          </a:p>
          <a:p>
            <a:pPr marL="514350" indent="-285750">
              <a:buFont typeface="Arial" panose="020B0604020202020204" pitchFamily="34" charset="0"/>
              <a:buChar char="•"/>
            </a:pPr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246678308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9B9FAC-0C41-46C9-9EF7-F83548565B7E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3011250" y="2568976"/>
            <a:ext cx="5475111" cy="1050862"/>
          </a:xfrm>
        </p:spPr>
        <p:txBody>
          <a:bodyPr/>
          <a:lstStyle/>
          <a:p>
            <a:pPr algn="ctr"/>
            <a:r>
              <a:rPr lang="en-US" sz="6600" b="1">
                <a:solidFill>
                  <a:schemeClr val="tx1"/>
                </a:solidFill>
              </a:rPr>
              <a:t>Questions</a:t>
            </a:r>
            <a:r>
              <a:rPr lang="en-US" sz="6600" b="1"/>
              <a:t>?</a:t>
            </a:r>
            <a:endParaRPr lang="en-US" sz="66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59681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EB7806-ADD9-46F3-921D-E228C81893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845860"/>
            <a:ext cx="8184444" cy="991352"/>
          </a:xfrm>
        </p:spPr>
        <p:txBody>
          <a:bodyPr/>
          <a:lstStyle/>
          <a:p>
            <a:r>
              <a:rPr lang="en-US"/>
              <a:t>Backup Slides</a:t>
            </a:r>
          </a:p>
        </p:txBody>
      </p:sp>
    </p:spTree>
    <p:extLst>
      <p:ext uri="{BB962C8B-B14F-4D97-AF65-F5344CB8AC3E}">
        <p14:creationId xmlns:p14="http://schemas.microsoft.com/office/powerpoint/2010/main" val="226771191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43B78-4383-4E20-A255-E62C719EBD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Sample Order Probability Table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3168250-AB53-4E57-A25C-C64B349A8B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3219002"/>
              </p:ext>
            </p:extLst>
          </p:nvPr>
        </p:nvGraphicFramePr>
        <p:xfrm>
          <a:off x="569650" y="1647217"/>
          <a:ext cx="4680680" cy="32160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67439">
                  <a:extLst>
                    <a:ext uri="{9D8B030D-6E8A-4147-A177-3AD203B41FA5}">
                      <a16:colId xmlns:a16="http://schemas.microsoft.com/office/drawing/2014/main" val="1154271517"/>
                    </a:ext>
                  </a:extLst>
                </a:gridCol>
                <a:gridCol w="733519">
                  <a:extLst>
                    <a:ext uri="{9D8B030D-6E8A-4147-A177-3AD203B41FA5}">
                      <a16:colId xmlns:a16="http://schemas.microsoft.com/office/drawing/2014/main" val="548247723"/>
                    </a:ext>
                  </a:extLst>
                </a:gridCol>
                <a:gridCol w="885759">
                  <a:extLst>
                    <a:ext uri="{9D8B030D-6E8A-4147-A177-3AD203B41FA5}">
                      <a16:colId xmlns:a16="http://schemas.microsoft.com/office/drawing/2014/main" val="2129895696"/>
                    </a:ext>
                  </a:extLst>
                </a:gridCol>
                <a:gridCol w="934402">
                  <a:extLst>
                    <a:ext uri="{9D8B030D-6E8A-4147-A177-3AD203B41FA5}">
                      <a16:colId xmlns:a16="http://schemas.microsoft.com/office/drawing/2014/main" val="3703166793"/>
                    </a:ext>
                  </a:extLst>
                </a:gridCol>
                <a:gridCol w="386715">
                  <a:extLst>
                    <a:ext uri="{9D8B030D-6E8A-4147-A177-3AD203B41FA5}">
                      <a16:colId xmlns:a16="http://schemas.microsoft.com/office/drawing/2014/main" val="1791644401"/>
                    </a:ext>
                  </a:extLst>
                </a:gridCol>
                <a:gridCol w="488315">
                  <a:extLst>
                    <a:ext uri="{9D8B030D-6E8A-4147-A177-3AD203B41FA5}">
                      <a16:colId xmlns:a16="http://schemas.microsoft.com/office/drawing/2014/main" val="411019589"/>
                    </a:ext>
                  </a:extLst>
                </a:gridCol>
                <a:gridCol w="347028">
                  <a:extLst>
                    <a:ext uri="{9D8B030D-6E8A-4147-A177-3AD203B41FA5}">
                      <a16:colId xmlns:a16="http://schemas.microsoft.com/office/drawing/2014/main" val="195603756"/>
                    </a:ext>
                  </a:extLst>
                </a:gridCol>
                <a:gridCol w="337503">
                  <a:extLst>
                    <a:ext uri="{9D8B030D-6E8A-4147-A177-3AD203B41FA5}">
                      <a16:colId xmlns:a16="http://schemas.microsoft.com/office/drawing/2014/main" val="4286705471"/>
                    </a:ext>
                  </a:extLst>
                </a:gridCol>
              </a:tblGrid>
              <a:tr h="321608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tract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lat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lon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distance_nm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pop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weight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start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stop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615326156"/>
                  </a:ext>
                </a:extLst>
              </a:tr>
              <a:tr h="321608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420800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39.26777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-76.515002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1.340679516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1706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007616059"/>
                  </a:ext>
                </a:extLst>
              </a:tr>
              <a:tr h="321608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420900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39.26267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-76.521902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1.081688222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2796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726242931"/>
                  </a:ext>
                </a:extLst>
              </a:tr>
              <a:tr h="321608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421000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39.26085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-76.527413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0.909596662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2039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021695581"/>
                  </a:ext>
                </a:extLst>
              </a:tr>
              <a:tr h="321608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421101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39.25511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-76.516209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1.624150465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2599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501155492"/>
                  </a:ext>
                </a:extLst>
              </a:tr>
              <a:tr h="321608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420500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39.28617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-76.523094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1.448414093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6176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227264752"/>
                  </a:ext>
                </a:extLst>
              </a:tr>
              <a:tr h="321608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420600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39.28644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-76.514767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1.772605945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1136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038936060"/>
                  </a:ext>
                </a:extLst>
              </a:tr>
              <a:tr h="321608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420701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39.27718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-76.513835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1.487187566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3588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197485890"/>
                  </a:ext>
                </a:extLst>
              </a:tr>
              <a:tr h="321608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420702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39.27593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-76.525412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0.885457812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3806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368819643"/>
                  </a:ext>
                </a:extLst>
              </a:tr>
              <a:tr h="321608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420302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39.26994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-76.486393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2.86579709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2470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905410297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2A6087A-9D85-F54D-B025-406137C0EA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7588842"/>
              </p:ext>
            </p:extLst>
          </p:nvPr>
        </p:nvGraphicFramePr>
        <p:xfrm>
          <a:off x="6122488" y="1647218"/>
          <a:ext cx="4405568" cy="321607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8440">
                  <a:extLst>
                    <a:ext uri="{9D8B030D-6E8A-4147-A177-3AD203B41FA5}">
                      <a16:colId xmlns:a16="http://schemas.microsoft.com/office/drawing/2014/main" val="865347218"/>
                    </a:ext>
                  </a:extLst>
                </a:gridCol>
                <a:gridCol w="564515">
                  <a:extLst>
                    <a:ext uri="{9D8B030D-6E8A-4147-A177-3AD203B41FA5}">
                      <a16:colId xmlns:a16="http://schemas.microsoft.com/office/drawing/2014/main" val="3872775062"/>
                    </a:ext>
                  </a:extLst>
                </a:gridCol>
                <a:gridCol w="554990">
                  <a:extLst>
                    <a:ext uri="{9D8B030D-6E8A-4147-A177-3AD203B41FA5}">
                      <a16:colId xmlns:a16="http://schemas.microsoft.com/office/drawing/2014/main" val="1376077505"/>
                    </a:ext>
                  </a:extLst>
                </a:gridCol>
                <a:gridCol w="893636">
                  <a:extLst>
                    <a:ext uri="{9D8B030D-6E8A-4147-A177-3AD203B41FA5}">
                      <a16:colId xmlns:a16="http://schemas.microsoft.com/office/drawing/2014/main" val="1262597907"/>
                    </a:ext>
                  </a:extLst>
                </a:gridCol>
                <a:gridCol w="893636">
                  <a:extLst>
                    <a:ext uri="{9D8B030D-6E8A-4147-A177-3AD203B41FA5}">
                      <a16:colId xmlns:a16="http://schemas.microsoft.com/office/drawing/2014/main" val="147562968"/>
                    </a:ext>
                  </a:extLst>
                </a:gridCol>
                <a:gridCol w="893636">
                  <a:extLst>
                    <a:ext uri="{9D8B030D-6E8A-4147-A177-3AD203B41FA5}">
                      <a16:colId xmlns:a16="http://schemas.microsoft.com/office/drawing/2014/main" val="3657318779"/>
                    </a:ext>
                  </a:extLst>
                </a:gridCol>
                <a:gridCol w="386715">
                  <a:extLst>
                    <a:ext uri="{9D8B030D-6E8A-4147-A177-3AD203B41FA5}">
                      <a16:colId xmlns:a16="http://schemas.microsoft.com/office/drawing/2014/main" val="359991799"/>
                    </a:ext>
                  </a:extLst>
                </a:gridCol>
              </a:tblGrid>
              <a:tr h="295409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id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random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tract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lat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lon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distance_nm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pop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002698957"/>
                  </a:ext>
                </a:extLst>
              </a:tr>
              <a:tr h="292067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72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450504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39.3027212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-76.445445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5.54801078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5526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557847362"/>
                  </a:ext>
                </a:extLst>
              </a:tr>
              <a:tr h="292067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324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130100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39.3152603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-76.634224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5.95101542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2919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733052167"/>
                  </a:ext>
                </a:extLst>
              </a:tr>
              <a:tr h="292067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234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80600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39.3104188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-76.593478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4.01765972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2456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244290493"/>
                  </a:ext>
                </a:extLst>
              </a:tr>
              <a:tr h="292067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330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130400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39.3225962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-76.644872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6.70427863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1983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066754954"/>
                  </a:ext>
                </a:extLst>
              </a:tr>
              <a:tr h="292067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88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440900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39.3421732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-76.501243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5.42017709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3428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273548160"/>
                  </a:ext>
                </a:extLst>
              </a:tr>
              <a:tr h="292067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205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10100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39.2786343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-76.574579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1.95613498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3028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359748459"/>
                  </a:ext>
                </a:extLst>
              </a:tr>
              <a:tr h="292067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420800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39.267765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-76.515002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1.34067952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3298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440359518"/>
                  </a:ext>
                </a:extLst>
              </a:tr>
              <a:tr h="292067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572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270600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39.3583436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-76.566028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6.28588749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4724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861570047"/>
                  </a:ext>
                </a:extLst>
              </a:tr>
              <a:tr h="292067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648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271001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39.3430254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-76.605059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6.15282586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2483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434205557"/>
                  </a:ext>
                </a:extLst>
              </a:tr>
              <a:tr h="292067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248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70100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39.2998323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-76.57543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2.81915161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2645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830757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13552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C4B5AD-6FE6-4965-8D1F-491D99D848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" y="0"/>
            <a:ext cx="3593897" cy="1436914"/>
          </a:xfrm>
        </p:spPr>
        <p:txBody>
          <a:bodyPr/>
          <a:lstStyle/>
          <a:p>
            <a:r>
              <a:rPr lang="en-US" sz="2400"/>
              <a:t>Future Delivery Solutions</a:t>
            </a:r>
            <a:endParaRPr lang="en-US" sz="2400">
              <a:solidFill>
                <a:schemeClr val="tx1"/>
              </a:solidFill>
            </a:endParaRPr>
          </a:p>
        </p:txBody>
      </p:sp>
      <p:pic>
        <p:nvPicPr>
          <p:cNvPr id="6" name="Picture 6" descr="Diagram&#10;&#10;Description automatically generated">
            <a:extLst>
              <a:ext uri="{FF2B5EF4-FFF2-40B4-BE49-F238E27FC236}">
                <a16:creationId xmlns:a16="http://schemas.microsoft.com/office/drawing/2014/main" id="{6A203415-1B91-43EA-B91F-925FCA1CFDC0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28401" y="348343"/>
            <a:ext cx="4092349" cy="5825136"/>
          </a:xfrm>
          <a:prstGeom prst="rect">
            <a:avLst/>
          </a:prstGeom>
          <a:ln>
            <a:solidFill>
              <a:srgbClr val="0432FF"/>
            </a:solidFill>
          </a:ln>
        </p:spPr>
      </p:pic>
      <p:pic>
        <p:nvPicPr>
          <p:cNvPr id="7" name="Picture 7" descr="A picture containing text, receipt&#10;&#10;Description automatically generated">
            <a:extLst>
              <a:ext uri="{FF2B5EF4-FFF2-40B4-BE49-F238E27FC236}">
                <a16:creationId xmlns:a16="http://schemas.microsoft.com/office/drawing/2014/main" id="{7C64F205-AA7B-4045-9882-E0C3ED63C703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93899" y="348343"/>
            <a:ext cx="4290266" cy="5823320"/>
          </a:xfrm>
          <a:prstGeom prst="rect">
            <a:avLst/>
          </a:prstGeom>
          <a:ln>
            <a:solidFill>
              <a:srgbClr val="0432FF"/>
            </a:solidFill>
          </a:ln>
        </p:spPr>
      </p:pic>
      <p:pic>
        <p:nvPicPr>
          <p:cNvPr id="11" name="Picture 5" descr="Graphical user interface, application, website&#10;&#10;Description automatically generated">
            <a:extLst>
              <a:ext uri="{FF2B5EF4-FFF2-40B4-BE49-F238E27FC236}">
                <a16:creationId xmlns:a16="http://schemas.microsoft.com/office/drawing/2014/main" id="{6D06E7F5-20D3-6C45-B04C-FF2BBB49FA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090" y="1436914"/>
            <a:ext cx="3374573" cy="3980804"/>
          </a:xfrm>
          <a:prstGeom prst="rect">
            <a:avLst/>
          </a:prstGeom>
          <a:ln>
            <a:solidFill>
              <a:srgbClr val="0432FF"/>
            </a:solidFill>
          </a:ln>
        </p:spPr>
      </p:pic>
    </p:spTree>
    <p:extLst>
      <p:ext uri="{BB962C8B-B14F-4D97-AF65-F5344CB8AC3E}">
        <p14:creationId xmlns:p14="http://schemas.microsoft.com/office/powerpoint/2010/main" val="15989518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4DAADE3-E34F-4E1C-B1ED-FEA15E87FE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3115" y="1208193"/>
            <a:ext cx="10655028" cy="4673600"/>
          </a:xfrm>
        </p:spPr>
        <p:txBody>
          <a:bodyPr spcFirstLastPara="1" wrap="square" lIns="274300" tIns="45700" rIns="274300" bIns="45700" anchor="ctr" anchorCtr="0"/>
          <a:lstStyle/>
          <a:p>
            <a:r>
              <a:rPr lang="en-US" sz="3200">
                <a:effectLst/>
                <a:ea typeface="Calibri" panose="020F0502020204030204" pitchFamily="34" charset="0"/>
                <a:cs typeface="Arial"/>
              </a:rPr>
              <a:t>Determine the minimum number of drones required to achieve a 95</a:t>
            </a:r>
            <a:r>
              <a:rPr lang="en-US" sz="3200">
                <a:ea typeface="Calibri" panose="020F0502020204030204" pitchFamily="34" charset="0"/>
                <a:cs typeface="Arial"/>
              </a:rPr>
              <a:t> </a:t>
            </a:r>
            <a:r>
              <a:rPr lang="en-US" sz="3200">
                <a:effectLst/>
                <a:ea typeface="Calibri" panose="020F0502020204030204" pitchFamily="34" charset="0"/>
                <a:cs typeface="Arial"/>
              </a:rPr>
              <a:t>% on-time delivery rate </a:t>
            </a:r>
            <a:r>
              <a:rPr lang="en-US" sz="3200">
                <a:ea typeface="Calibri" panose="020F0502020204030204" pitchFamily="34" charset="0"/>
                <a:cs typeface="Arial"/>
              </a:rPr>
              <a:t>for a</a:t>
            </a:r>
            <a:r>
              <a:rPr lang="en-US" sz="3200">
                <a:effectLst/>
                <a:ea typeface="Calibri" panose="020F0502020204030204" pitchFamily="34" charset="0"/>
                <a:cs typeface="Arial"/>
              </a:rPr>
              <a:t> 30-minute delivery window within a 7.5 nautical mile radius of the Baltimore Amazon Fulfillment Center.</a:t>
            </a:r>
          </a:p>
          <a:p>
            <a:endParaRPr lang="en-US" sz="44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55186C-5226-4F1F-B473-E08B8C771CA4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spcFirstLastPara="1" wrap="square" lIns="274300" tIns="45700" rIns="91425" bIns="45700" anchor="ctr" anchorCtr="0"/>
          <a:lstStyle/>
          <a:p>
            <a:r>
              <a:rPr lang="en-US" sz="3200" b="1"/>
              <a:t>Problem Statement</a:t>
            </a:r>
          </a:p>
        </p:txBody>
      </p:sp>
    </p:spTree>
    <p:extLst>
      <p:ext uri="{BB962C8B-B14F-4D97-AF65-F5344CB8AC3E}">
        <p14:creationId xmlns:p14="http://schemas.microsoft.com/office/powerpoint/2010/main" val="177084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A68CF06-15A5-D448-96CC-A5DC6EC8C3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811" y="2548648"/>
            <a:ext cx="8184444" cy="991352"/>
          </a:xfrm>
        </p:spPr>
        <p:txBody>
          <a:bodyPr/>
          <a:lstStyle/>
          <a:p>
            <a:r>
              <a:rPr lang="en-US"/>
              <a:t>CONOPS and Systems Engineering Lifecycle</a:t>
            </a:r>
          </a:p>
        </p:txBody>
      </p:sp>
    </p:spTree>
    <p:extLst>
      <p:ext uri="{BB962C8B-B14F-4D97-AF65-F5344CB8AC3E}">
        <p14:creationId xmlns:p14="http://schemas.microsoft.com/office/powerpoint/2010/main" val="17670164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CE96B90-592E-FB4C-B75C-64C12E340BFA}"/>
              </a:ext>
            </a:extLst>
          </p:cNvPr>
          <p:cNvSpPr/>
          <p:nvPr/>
        </p:nvSpPr>
        <p:spPr>
          <a:xfrm>
            <a:off x="0" y="0"/>
            <a:ext cx="12191998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F03C6B16-86D2-AE41-89FF-54218556C9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62"/>
          <a:stretch/>
        </p:blipFill>
        <p:spPr bwMode="auto">
          <a:xfrm>
            <a:off x="680937" y="847856"/>
            <a:ext cx="10757412" cy="6010144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54420C38-B7F0-C146-A11F-9F06890CBE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" y="0"/>
            <a:ext cx="8184444" cy="991352"/>
          </a:xfrm>
          <a:noFill/>
          <a:ln>
            <a:noFill/>
          </a:ln>
        </p:spPr>
        <p:txBody>
          <a:bodyPr spcFirstLastPara="1" wrap="square" lIns="274300" tIns="45700" rIns="91425" bIns="45700" anchor="ctr" anchorCtr="0"/>
          <a:lstStyle/>
          <a:p>
            <a:r>
              <a:rPr lang="en-US" sz="3200" b="1"/>
              <a:t>System Engineering Life Cycle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98D0CB2-12D9-8A4F-ADD3-FB8EB3C49CD9}"/>
              </a:ext>
            </a:extLst>
          </p:cNvPr>
          <p:cNvSpPr/>
          <p:nvPr/>
        </p:nvSpPr>
        <p:spPr>
          <a:xfrm>
            <a:off x="2242457" y="1086975"/>
            <a:ext cx="2884714" cy="1404258"/>
          </a:xfrm>
          <a:prstGeom prst="ellipse">
            <a:avLst/>
          </a:prstGeom>
          <a:noFill/>
          <a:ln w="107950"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EDB19AB-87CE-9041-9F78-AE1D9F5ABA44}"/>
              </a:ext>
            </a:extLst>
          </p:cNvPr>
          <p:cNvSpPr/>
          <p:nvPr/>
        </p:nvSpPr>
        <p:spPr>
          <a:xfrm>
            <a:off x="6840402" y="2291561"/>
            <a:ext cx="2884714" cy="1404258"/>
          </a:xfrm>
          <a:prstGeom prst="ellipse">
            <a:avLst/>
          </a:prstGeom>
          <a:noFill/>
          <a:ln w="107950"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5731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A84536C4-C426-EE42-828D-6A549C77CDE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91425" bIns="45700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B211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EEB21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200" b="1" kern="0"/>
              <a:t>Prime Air CONOPS</a:t>
            </a: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1743C269-1FA3-064F-9D17-64D14C469E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" y="0"/>
            <a:ext cx="12191998" cy="6874197"/>
          </a:xfrm>
          <a:prstGeom prst="rect">
            <a:avLst/>
          </a:prstGeom>
        </p:spPr>
      </p:pic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6F115D82-DFF7-FF42-92B3-F579F9769C5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20103951"/>
              </p:ext>
            </p:extLst>
          </p:nvPr>
        </p:nvGraphicFramePr>
        <p:xfrm>
          <a:off x="1112017" y="495676"/>
          <a:ext cx="9967965" cy="11342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480332760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Main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39CA163A4BA3347939B29CC0D7DC425" ma:contentTypeVersion="8" ma:contentTypeDescription="Create a new document." ma:contentTypeScope="" ma:versionID="1f193088a5eaa98344618038b122e896">
  <xsd:schema xmlns:xsd="http://www.w3.org/2001/XMLSchema" xmlns:xs="http://www.w3.org/2001/XMLSchema" xmlns:p="http://schemas.microsoft.com/office/2006/metadata/properties" xmlns:ns2="6708930b-3a82-4b73-aa1f-982736c83d21" targetNamespace="http://schemas.microsoft.com/office/2006/metadata/properties" ma:root="true" ma:fieldsID="86192f2731ebd77d34d657bbccf739a9" ns2:_="">
    <xsd:import namespace="6708930b-3a82-4b73-aa1f-982736c83d2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708930b-3a82-4b73-aa1f-982736c83d2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F713B28D-F065-4B5D-BD5F-6181486B191C}">
  <ds:schemaRefs>
    <ds:schemaRef ds:uri="6708930b-3a82-4b73-aa1f-982736c83d21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07D0B3D2-7159-4A53-A0B2-8AE36FF42BC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CE60B35-CDFA-4C38-852E-76E347058A25}">
  <ds:schemaRefs>
    <ds:schemaRef ds:uri="http://schemas.microsoft.com/office/infopath/2007/PartnerControls"/>
    <ds:schemaRef ds:uri="http://schemas.openxmlformats.org/package/2006/metadata/core-properties"/>
    <ds:schemaRef ds:uri="http://purl.org/dc/terms/"/>
    <ds:schemaRef ds:uri="http://schemas.microsoft.com/office/2006/documentManagement/types"/>
    <ds:schemaRef ds:uri="6708930b-3a82-4b73-aa1f-982736c83d21"/>
    <ds:schemaRef ds:uri="http://www.w3.org/XML/1998/namespace"/>
    <ds:schemaRef ds:uri="http://schemas.microsoft.com/office/2006/metadata/properties"/>
    <ds:schemaRef ds:uri="http://purl.org/dc/dcmitype/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1889</Words>
  <Application>Microsoft Macintosh PowerPoint</Application>
  <PresentationFormat>Widescreen</PresentationFormat>
  <Paragraphs>629</Paragraphs>
  <Slides>47</Slides>
  <Notes>41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47</vt:i4>
      </vt:variant>
    </vt:vector>
  </HeadingPairs>
  <TitlesOfParts>
    <vt:vector size="55" baseType="lpstr">
      <vt:lpstr>Arial</vt:lpstr>
      <vt:lpstr>Calibri</vt:lpstr>
      <vt:lpstr>Calibri Light</vt:lpstr>
      <vt:lpstr>Merriweather Sans</vt:lpstr>
      <vt:lpstr>Roboto Light</vt:lpstr>
      <vt:lpstr>Custom Design</vt:lpstr>
      <vt:lpstr>Main</vt:lpstr>
      <vt:lpstr>1_Custom Design</vt:lpstr>
      <vt:lpstr>Team 3 Strategic Carrier Model Simulation (SCMS)</vt:lpstr>
      <vt:lpstr>Agenda</vt:lpstr>
      <vt:lpstr>Team SCMS</vt:lpstr>
      <vt:lpstr>Background</vt:lpstr>
      <vt:lpstr>Future Delivery Solutions</vt:lpstr>
      <vt:lpstr>Problem Statement</vt:lpstr>
      <vt:lpstr>CONOPS and Systems Engineering Lifecycle</vt:lpstr>
      <vt:lpstr>System Engineering Life Cycle</vt:lpstr>
      <vt:lpstr>Prime Air CONOPS</vt:lpstr>
      <vt:lpstr>Qualification for Prime Air</vt:lpstr>
      <vt:lpstr>Data: Drone MK27 UAS</vt:lpstr>
      <vt:lpstr>Service Area</vt:lpstr>
      <vt:lpstr>Assumptions, Constraints, and Requirements</vt:lpstr>
      <vt:lpstr>Model Assumptions and Simplifications</vt:lpstr>
      <vt:lpstr>Simulation Requirements</vt:lpstr>
      <vt:lpstr>Conceptual Model</vt:lpstr>
      <vt:lpstr>Conceptual Model</vt:lpstr>
      <vt:lpstr>PowerPoint Presentation</vt:lpstr>
      <vt:lpstr>PowerPoint Presentation</vt:lpstr>
      <vt:lpstr>Order Distribution </vt:lpstr>
      <vt:lpstr>Data Collection</vt:lpstr>
      <vt:lpstr>Data: Population and Location</vt:lpstr>
      <vt:lpstr>FIPS Codes and Tracts</vt:lpstr>
      <vt:lpstr>Model Validation and Verification Plan</vt:lpstr>
      <vt:lpstr>Model Validation and Verification Plan</vt:lpstr>
      <vt:lpstr>Model Validation</vt:lpstr>
      <vt:lpstr>Assumptions: Orders</vt:lpstr>
      <vt:lpstr>Assumptions: Phase Durations</vt:lpstr>
      <vt:lpstr>Requirement Validation</vt:lpstr>
      <vt:lpstr>Model Verification</vt:lpstr>
      <vt:lpstr>Simulation Demo</vt:lpstr>
      <vt:lpstr>Customer Order Logic</vt:lpstr>
      <vt:lpstr>PowerPoint Presentation</vt:lpstr>
      <vt:lpstr>Optimization</vt:lpstr>
      <vt:lpstr>Result Validation</vt:lpstr>
      <vt:lpstr>PowerPoint Presentation</vt:lpstr>
      <vt:lpstr>Experiments</vt:lpstr>
      <vt:lpstr>Experiment 1 – Vary Adoption Rate</vt:lpstr>
      <vt:lpstr>Experiment 2 – Vary On-time Percentage</vt:lpstr>
      <vt:lpstr>Experiment 2 – Vary On-time Percentage</vt:lpstr>
      <vt:lpstr>Experiment 2 – Vary On-time Percentage</vt:lpstr>
      <vt:lpstr>Recommendations &amp; Future Experiments</vt:lpstr>
      <vt:lpstr>Recommendations</vt:lpstr>
      <vt:lpstr>Future Experiments</vt:lpstr>
      <vt:lpstr>PowerPoint Presentation</vt:lpstr>
      <vt:lpstr>Backup Slides</vt:lpstr>
      <vt:lpstr>Sample Order Probability Table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 3 Presentation</dc:title>
  <dc:creator>Gutieruiz, Cuauhtemoc J</dc:creator>
  <cp:lastModifiedBy>Tyler Hildebrandt</cp:lastModifiedBy>
  <cp:revision>4</cp:revision>
  <dcterms:created xsi:type="dcterms:W3CDTF">2021-01-24T21:58:44Z</dcterms:created>
  <dcterms:modified xsi:type="dcterms:W3CDTF">2021-03-04T13:22:43Z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0x010100C39CA163A4BA3347939B29CC0D7DC425</vt:lpwstr>
  </property>
</Properties>
</file>